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0"/>
  </p:notesMasterIdLst>
  <p:handoutMasterIdLst>
    <p:handoutMasterId r:id="rId31"/>
  </p:handoutMasterIdLst>
  <p:sldIdLst>
    <p:sldId id="256" r:id="rId2"/>
    <p:sldId id="274" r:id="rId3"/>
    <p:sldId id="258" r:id="rId4"/>
    <p:sldId id="264" r:id="rId5"/>
    <p:sldId id="261" r:id="rId6"/>
    <p:sldId id="262" r:id="rId7"/>
    <p:sldId id="277" r:id="rId8"/>
    <p:sldId id="283" r:id="rId9"/>
    <p:sldId id="284" r:id="rId10"/>
    <p:sldId id="281" r:id="rId11"/>
    <p:sldId id="265" r:id="rId12"/>
    <p:sldId id="266" r:id="rId13"/>
    <p:sldId id="291" r:id="rId14"/>
    <p:sldId id="288" r:id="rId15"/>
    <p:sldId id="289" r:id="rId16"/>
    <p:sldId id="267" r:id="rId17"/>
    <p:sldId id="278" r:id="rId18"/>
    <p:sldId id="268" r:id="rId19"/>
    <p:sldId id="282" r:id="rId20"/>
    <p:sldId id="269" r:id="rId21"/>
    <p:sldId id="270" r:id="rId22"/>
    <p:sldId id="271" r:id="rId23"/>
    <p:sldId id="294" r:id="rId24"/>
    <p:sldId id="293" r:id="rId25"/>
    <p:sldId id="295" r:id="rId26"/>
    <p:sldId id="259" r:id="rId27"/>
    <p:sldId id="275" r:id="rId28"/>
    <p:sldId id="276" r:id="rId29"/>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1" autoAdjust="0"/>
    <p:restoredTop sz="84835" autoAdjust="0"/>
  </p:normalViewPr>
  <p:slideViewPr>
    <p:cSldViewPr>
      <p:cViewPr>
        <p:scale>
          <a:sx n="100" d="100"/>
          <a:sy n="100" d="100"/>
        </p:scale>
        <p:origin x="-29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10016B-B5F8-4490-8AC9-C9D449431243}" type="doc">
      <dgm:prSet loTypeId="urn:microsoft.com/office/officeart/2005/8/layout/pyramid4" loCatId="relationship" qsTypeId="urn:microsoft.com/office/officeart/2005/8/quickstyle/simple3" qsCatId="simple" csTypeId="urn:microsoft.com/office/officeart/2005/8/colors/accent1_2" csCatId="accent1" phldr="1"/>
      <dgm:spPr/>
      <dgm:t>
        <a:bodyPr/>
        <a:lstStyle/>
        <a:p>
          <a:endParaRPr lang="en-AU"/>
        </a:p>
      </dgm:t>
    </dgm:pt>
    <dgm:pt modelId="{00024E82-7A1A-4F54-B5B4-0531CFC2270B}">
      <dgm:prSet phldrT="[Text]" custT="1"/>
      <dgm:spPr/>
      <dgm:t>
        <a:bodyPr/>
        <a:lstStyle/>
        <a:p>
          <a:r>
            <a:rPr lang="en-AU" sz="2000" dirty="0" smtClean="0"/>
            <a:t>Learning language</a:t>
          </a:r>
          <a:endParaRPr lang="en-AU" sz="2000" dirty="0"/>
        </a:p>
      </dgm:t>
    </dgm:pt>
    <dgm:pt modelId="{CEED5A3E-B517-4955-89A8-233764E99633}" type="parTrans" cxnId="{FEB79738-D40E-4B9D-BD0E-50801328C7DB}">
      <dgm:prSet/>
      <dgm:spPr/>
      <dgm:t>
        <a:bodyPr/>
        <a:lstStyle/>
        <a:p>
          <a:endParaRPr lang="en-AU"/>
        </a:p>
      </dgm:t>
    </dgm:pt>
    <dgm:pt modelId="{A714B4E3-89AF-4F9C-8E93-7BAFFE4561E9}" type="sibTrans" cxnId="{FEB79738-D40E-4B9D-BD0E-50801328C7DB}">
      <dgm:prSet/>
      <dgm:spPr/>
      <dgm:t>
        <a:bodyPr/>
        <a:lstStyle/>
        <a:p>
          <a:endParaRPr lang="en-AU"/>
        </a:p>
      </dgm:t>
    </dgm:pt>
    <dgm:pt modelId="{8DF768DE-DD39-4CE4-A340-56EB31A5532A}">
      <dgm:prSet phldrT="[Text]" custT="1"/>
      <dgm:spPr/>
      <dgm:t>
        <a:bodyPr/>
        <a:lstStyle/>
        <a:p>
          <a:r>
            <a:rPr lang="en-AU" sz="2000" dirty="0" smtClean="0"/>
            <a:t>Learning about the language</a:t>
          </a:r>
          <a:endParaRPr lang="en-AU" sz="2000" dirty="0"/>
        </a:p>
      </dgm:t>
    </dgm:pt>
    <dgm:pt modelId="{021941B2-41A9-4124-B42F-576D125FC970}" type="parTrans" cxnId="{13C26CEA-7182-4A16-AE2D-6E445645DE3B}">
      <dgm:prSet/>
      <dgm:spPr/>
      <dgm:t>
        <a:bodyPr/>
        <a:lstStyle/>
        <a:p>
          <a:endParaRPr lang="en-AU"/>
        </a:p>
      </dgm:t>
    </dgm:pt>
    <dgm:pt modelId="{1D1FDB3B-230F-407B-94C3-0C9B1B8A3D94}" type="sibTrans" cxnId="{13C26CEA-7182-4A16-AE2D-6E445645DE3B}">
      <dgm:prSet/>
      <dgm:spPr/>
      <dgm:t>
        <a:bodyPr/>
        <a:lstStyle/>
        <a:p>
          <a:endParaRPr lang="en-AU"/>
        </a:p>
      </dgm:t>
    </dgm:pt>
    <dgm:pt modelId="{289A06F6-B2B8-4AEE-A4E4-98B931D93BF9}">
      <dgm:prSet phldrT="[Text]" custT="1"/>
      <dgm:spPr/>
      <dgm:t>
        <a:bodyPr/>
        <a:lstStyle/>
        <a:p>
          <a:endParaRPr lang="en-AU" sz="1400" dirty="0" smtClean="0"/>
        </a:p>
        <a:p>
          <a:r>
            <a:rPr lang="en-AU" sz="1200" b="1" dirty="0" smtClean="0"/>
            <a:t>Intercultural Learning</a:t>
          </a:r>
        </a:p>
        <a:p>
          <a:r>
            <a:rPr lang="en-AU" sz="1200" b="1" dirty="0" smtClean="0"/>
            <a:t>Develop socio-cultural understandings to be able to ‘bridge’ across cultures</a:t>
          </a:r>
          <a:endParaRPr lang="en-AU" sz="1200" b="1" dirty="0"/>
        </a:p>
      </dgm:t>
    </dgm:pt>
    <dgm:pt modelId="{D1C74F6A-23FC-48DA-8D50-AA5A69E3B715}" type="parTrans" cxnId="{307DFAB3-A733-4FDB-AC74-016E46B60F7B}">
      <dgm:prSet/>
      <dgm:spPr/>
      <dgm:t>
        <a:bodyPr/>
        <a:lstStyle/>
        <a:p>
          <a:endParaRPr lang="en-AU"/>
        </a:p>
      </dgm:t>
    </dgm:pt>
    <dgm:pt modelId="{98076E33-E7D5-440D-BC34-21949EE36175}" type="sibTrans" cxnId="{307DFAB3-A733-4FDB-AC74-016E46B60F7B}">
      <dgm:prSet/>
      <dgm:spPr/>
      <dgm:t>
        <a:bodyPr/>
        <a:lstStyle/>
        <a:p>
          <a:endParaRPr lang="en-AU"/>
        </a:p>
      </dgm:t>
    </dgm:pt>
    <dgm:pt modelId="{1BE79AEF-35C8-4D1F-84BA-749CD0D41F31}">
      <dgm:prSet phldrT="[Text]" custT="1"/>
      <dgm:spPr/>
      <dgm:t>
        <a:bodyPr/>
        <a:lstStyle/>
        <a:p>
          <a:r>
            <a:rPr lang="en-AU" sz="2000" dirty="0" smtClean="0"/>
            <a:t>Learning through the language</a:t>
          </a:r>
          <a:endParaRPr lang="en-AU" sz="2000" dirty="0"/>
        </a:p>
      </dgm:t>
    </dgm:pt>
    <dgm:pt modelId="{0E1B1F7C-A11E-468C-8BA8-E7F2D94F9D32}" type="parTrans" cxnId="{08F23EAA-4060-4813-BB7C-A26E79C7E534}">
      <dgm:prSet/>
      <dgm:spPr/>
      <dgm:t>
        <a:bodyPr/>
        <a:lstStyle/>
        <a:p>
          <a:endParaRPr lang="en-AU"/>
        </a:p>
      </dgm:t>
    </dgm:pt>
    <dgm:pt modelId="{CC0BD5D4-C022-422C-97DB-A8491040D937}" type="sibTrans" cxnId="{08F23EAA-4060-4813-BB7C-A26E79C7E534}">
      <dgm:prSet/>
      <dgm:spPr/>
      <dgm:t>
        <a:bodyPr/>
        <a:lstStyle/>
        <a:p>
          <a:endParaRPr lang="en-AU"/>
        </a:p>
      </dgm:t>
    </dgm:pt>
    <dgm:pt modelId="{CFCF89E7-1FB6-48ED-BB84-FB1E80418F26}" type="pres">
      <dgm:prSet presAssocID="{EE10016B-B5F8-4490-8AC9-C9D449431243}" presName="compositeShape" presStyleCnt="0">
        <dgm:presLayoutVars>
          <dgm:chMax val="9"/>
          <dgm:dir/>
          <dgm:resizeHandles val="exact"/>
        </dgm:presLayoutVars>
      </dgm:prSet>
      <dgm:spPr/>
      <dgm:t>
        <a:bodyPr/>
        <a:lstStyle/>
        <a:p>
          <a:endParaRPr lang="en-AU"/>
        </a:p>
      </dgm:t>
    </dgm:pt>
    <dgm:pt modelId="{BE9C212F-AF42-466C-84FF-0D81D53D672C}" type="pres">
      <dgm:prSet presAssocID="{EE10016B-B5F8-4490-8AC9-C9D449431243}" presName="triangle1" presStyleLbl="node1" presStyleIdx="0" presStyleCnt="4" custLinFactNeighborX="0" custLinFactNeighborY="-14286">
        <dgm:presLayoutVars>
          <dgm:bulletEnabled val="1"/>
        </dgm:presLayoutVars>
      </dgm:prSet>
      <dgm:spPr/>
      <dgm:t>
        <a:bodyPr/>
        <a:lstStyle/>
        <a:p>
          <a:endParaRPr lang="en-AU"/>
        </a:p>
      </dgm:t>
    </dgm:pt>
    <dgm:pt modelId="{DA8CE977-94A9-4BD9-9320-05F6CD209067}" type="pres">
      <dgm:prSet presAssocID="{EE10016B-B5F8-4490-8AC9-C9D449431243}" presName="triangle2" presStyleLbl="node1" presStyleIdx="1" presStyleCnt="4">
        <dgm:presLayoutVars>
          <dgm:bulletEnabled val="1"/>
        </dgm:presLayoutVars>
      </dgm:prSet>
      <dgm:spPr/>
      <dgm:t>
        <a:bodyPr/>
        <a:lstStyle/>
        <a:p>
          <a:endParaRPr lang="en-AU"/>
        </a:p>
      </dgm:t>
    </dgm:pt>
    <dgm:pt modelId="{7630EE50-1BB4-4918-8D9F-FD2A3C34A39C}" type="pres">
      <dgm:prSet presAssocID="{EE10016B-B5F8-4490-8AC9-C9D449431243}" presName="triangle3" presStyleLbl="node1" presStyleIdx="2" presStyleCnt="4">
        <dgm:presLayoutVars>
          <dgm:bulletEnabled val="1"/>
        </dgm:presLayoutVars>
      </dgm:prSet>
      <dgm:spPr/>
      <dgm:t>
        <a:bodyPr/>
        <a:lstStyle/>
        <a:p>
          <a:endParaRPr lang="en-AU"/>
        </a:p>
      </dgm:t>
    </dgm:pt>
    <dgm:pt modelId="{0B71E2E5-C6F1-4116-94F8-383E2C9409EB}" type="pres">
      <dgm:prSet presAssocID="{EE10016B-B5F8-4490-8AC9-C9D449431243}" presName="triangle4" presStyleLbl="node1" presStyleIdx="3" presStyleCnt="4">
        <dgm:presLayoutVars>
          <dgm:bulletEnabled val="1"/>
        </dgm:presLayoutVars>
      </dgm:prSet>
      <dgm:spPr/>
      <dgm:t>
        <a:bodyPr/>
        <a:lstStyle/>
        <a:p>
          <a:endParaRPr lang="en-AU"/>
        </a:p>
      </dgm:t>
    </dgm:pt>
  </dgm:ptLst>
  <dgm:cxnLst>
    <dgm:cxn modelId="{9D2D74E6-1C6E-4E4D-B67A-AE8E0F978A4A}" type="presOf" srcId="{00024E82-7A1A-4F54-B5B4-0531CFC2270B}" destId="{BE9C212F-AF42-466C-84FF-0D81D53D672C}" srcOrd="0" destOrd="0" presId="urn:microsoft.com/office/officeart/2005/8/layout/pyramid4"/>
    <dgm:cxn modelId="{4E23F4D2-FF42-48BA-B349-93050F4EBC72}" type="presOf" srcId="{1BE79AEF-35C8-4D1F-84BA-749CD0D41F31}" destId="{0B71E2E5-C6F1-4116-94F8-383E2C9409EB}" srcOrd="0" destOrd="0" presId="urn:microsoft.com/office/officeart/2005/8/layout/pyramid4"/>
    <dgm:cxn modelId="{377E744A-6DBC-436B-8AC9-F751F95CABD8}" type="presOf" srcId="{EE10016B-B5F8-4490-8AC9-C9D449431243}" destId="{CFCF89E7-1FB6-48ED-BB84-FB1E80418F26}" srcOrd="0" destOrd="0" presId="urn:microsoft.com/office/officeart/2005/8/layout/pyramid4"/>
    <dgm:cxn modelId="{13C26CEA-7182-4A16-AE2D-6E445645DE3B}" srcId="{EE10016B-B5F8-4490-8AC9-C9D449431243}" destId="{8DF768DE-DD39-4CE4-A340-56EB31A5532A}" srcOrd="1" destOrd="0" parTransId="{021941B2-41A9-4124-B42F-576D125FC970}" sibTransId="{1D1FDB3B-230F-407B-94C3-0C9B1B8A3D94}"/>
    <dgm:cxn modelId="{BF307409-780B-45B2-8911-83243F09C6FE}" type="presOf" srcId="{8DF768DE-DD39-4CE4-A340-56EB31A5532A}" destId="{DA8CE977-94A9-4BD9-9320-05F6CD209067}" srcOrd="0" destOrd="0" presId="urn:microsoft.com/office/officeart/2005/8/layout/pyramid4"/>
    <dgm:cxn modelId="{08F23EAA-4060-4813-BB7C-A26E79C7E534}" srcId="{EE10016B-B5F8-4490-8AC9-C9D449431243}" destId="{1BE79AEF-35C8-4D1F-84BA-749CD0D41F31}" srcOrd="3" destOrd="0" parTransId="{0E1B1F7C-A11E-468C-8BA8-E7F2D94F9D32}" sibTransId="{CC0BD5D4-C022-422C-97DB-A8491040D937}"/>
    <dgm:cxn modelId="{307DFAB3-A733-4FDB-AC74-016E46B60F7B}" srcId="{EE10016B-B5F8-4490-8AC9-C9D449431243}" destId="{289A06F6-B2B8-4AEE-A4E4-98B931D93BF9}" srcOrd="2" destOrd="0" parTransId="{D1C74F6A-23FC-48DA-8D50-AA5A69E3B715}" sibTransId="{98076E33-E7D5-440D-BC34-21949EE36175}"/>
    <dgm:cxn modelId="{D03197B1-DF7A-4A06-B020-8485F237CED8}" type="presOf" srcId="{289A06F6-B2B8-4AEE-A4E4-98B931D93BF9}" destId="{7630EE50-1BB4-4918-8D9F-FD2A3C34A39C}" srcOrd="0" destOrd="0" presId="urn:microsoft.com/office/officeart/2005/8/layout/pyramid4"/>
    <dgm:cxn modelId="{FEB79738-D40E-4B9D-BD0E-50801328C7DB}" srcId="{EE10016B-B5F8-4490-8AC9-C9D449431243}" destId="{00024E82-7A1A-4F54-B5B4-0531CFC2270B}" srcOrd="0" destOrd="0" parTransId="{CEED5A3E-B517-4955-89A8-233764E99633}" sibTransId="{A714B4E3-89AF-4F9C-8E93-7BAFFE4561E9}"/>
    <dgm:cxn modelId="{C687A318-594B-4A15-8711-40F303A4587C}" type="presParOf" srcId="{CFCF89E7-1FB6-48ED-BB84-FB1E80418F26}" destId="{BE9C212F-AF42-466C-84FF-0D81D53D672C}" srcOrd="0" destOrd="0" presId="urn:microsoft.com/office/officeart/2005/8/layout/pyramid4"/>
    <dgm:cxn modelId="{6EC0D2D2-2F8C-4EFD-9965-E93AE1EB1C25}" type="presParOf" srcId="{CFCF89E7-1FB6-48ED-BB84-FB1E80418F26}" destId="{DA8CE977-94A9-4BD9-9320-05F6CD209067}" srcOrd="1" destOrd="0" presId="urn:microsoft.com/office/officeart/2005/8/layout/pyramid4"/>
    <dgm:cxn modelId="{2942D646-4E91-4B7C-BA11-21E2B809484E}" type="presParOf" srcId="{CFCF89E7-1FB6-48ED-BB84-FB1E80418F26}" destId="{7630EE50-1BB4-4918-8D9F-FD2A3C34A39C}" srcOrd="2" destOrd="0" presId="urn:microsoft.com/office/officeart/2005/8/layout/pyramid4"/>
    <dgm:cxn modelId="{F2F53A48-DDC1-4DD9-8C00-1A201475BC50}" type="presParOf" srcId="{CFCF89E7-1FB6-48ED-BB84-FB1E80418F26}" destId="{0B71E2E5-C6F1-4116-94F8-383E2C9409EB}" srcOrd="3" destOrd="0" presId="urn:microsoft.com/office/officeart/2005/8/layout/pyramid4"/>
  </dgm:cxnLst>
  <dgm:bg/>
  <dgm:whole/>
</dgm:dataModel>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D58DD197-4AB0-4BB9-9E63-7FA08F64E710}" type="datetimeFigureOut">
              <a:rPr lang="en-US" smtClean="0"/>
              <a:pPr/>
              <a:t>3/10/2010</a:t>
            </a:fld>
            <a:endParaRPr lang="en-AU"/>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D7FF54D4-6155-4F12-A1B1-57EA210D700C}"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3BDCD0DF-6E3F-412B-B2FC-E7CD8DFA3019}" type="datetimeFigureOut">
              <a:rPr lang="en-US" smtClean="0"/>
              <a:pPr/>
              <a:t>3/10/2010</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DAAA8910-64FB-4DEE-9CBB-C3413ED97B2F}"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DAAA8910-64FB-4DEE-9CBB-C3413ED97B2F}" type="slidenum">
              <a:rPr lang="en-AU" smtClean="0"/>
              <a:pPr/>
              <a:t>24</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2FDD7C-D647-4888-B793-D4044D6E7778}" type="datetime1">
              <a:rPr lang="en-US" smtClean="0"/>
              <a:pPr/>
              <a:t>3/10/2010</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29CA191-ABA6-4204-A15A-EA2BB0487549}"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063F-7E82-4098-9E18-B520DBEB7434}" type="datetime1">
              <a:rPr lang="en-US" smtClean="0"/>
              <a:pPr/>
              <a:t>3/10/2010</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729CA191-ABA6-4204-A15A-EA2BB0487549}"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CB6366-0CB1-4AE2-AD19-F840D41125C3}" type="datetime1">
              <a:rPr lang="en-US" smtClean="0"/>
              <a:pPr/>
              <a:t>3/10/2010</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729CA191-ABA6-4204-A15A-EA2BB0487549}"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218CFE-A581-44E4-8BEF-35B40F0E3FD7}" type="datetime1">
              <a:rPr lang="en-US" smtClean="0"/>
              <a:pPr/>
              <a:t>3/10/2010</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729CA191-ABA6-4204-A15A-EA2BB0487549}" type="slidenum">
              <a:rPr lang="en-AU" smtClean="0"/>
              <a:pPr/>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148B009-DB4B-4952-A5F0-D4B09DAD1886}" type="datetime1">
              <a:rPr lang="en-US" smtClean="0"/>
              <a:pPr/>
              <a:t>3/10/2010</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729CA191-ABA6-4204-A15A-EA2BB0487549}" type="slidenum">
              <a:rPr lang="en-AU" smtClean="0"/>
              <a:pPr/>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22FAFB-AFA4-4926-B5A7-788190503C36}" type="datetime1">
              <a:rPr lang="en-US" smtClean="0"/>
              <a:pPr/>
              <a:t>3/10/2010</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729CA191-ABA6-4204-A15A-EA2BB0487549}" type="slidenum">
              <a:rPr lang="en-AU" smtClean="0"/>
              <a:pPr/>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E82A21F-3512-4B75-939D-C6347E731D75}" type="datetime1">
              <a:rPr lang="en-US" smtClean="0"/>
              <a:pPr/>
              <a:t>3/10/2010</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729CA191-ABA6-4204-A15A-EA2BB048754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52540CB-7866-4659-83EC-3B78A7BBA2FF}" type="datetime1">
              <a:rPr lang="en-US" smtClean="0"/>
              <a:pPr/>
              <a:t>3/10/2010</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729CA191-ABA6-4204-A15A-EA2BB0487549}" type="slidenum">
              <a:rPr lang="en-AU" smtClean="0"/>
              <a:pPr/>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06123D-A81C-4DB8-8141-44DDB13BAF77}" type="datetime1">
              <a:rPr lang="en-US" smtClean="0"/>
              <a:pPr/>
              <a:t>3/10/2010</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729CA191-ABA6-4204-A15A-EA2BB0487549}"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EC45949-DEC1-4417-B93A-F749C7605ACC}" type="datetime1">
              <a:rPr lang="en-US" smtClean="0"/>
              <a:pPr/>
              <a:t>3/10/2010</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729CA191-ABA6-4204-A15A-EA2BB0487549}"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1016E56-C258-444B-9FDB-F3136CEA4232}" type="datetime1">
              <a:rPr lang="en-US" smtClean="0"/>
              <a:pPr/>
              <a:t>3/10/2010</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29CA191-ABA6-4204-A15A-EA2BB0487549}" type="slidenum">
              <a:rPr lang="en-AU" smtClean="0"/>
              <a:pPr/>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919CD7-848D-4E47-8E70-983C783B1E30}" type="datetime1">
              <a:rPr lang="en-US" smtClean="0"/>
              <a:pPr/>
              <a:t>3/10/2010</a:t>
            </a:fld>
            <a:endParaRPr lang="en-AU"/>
          </a:p>
        </p:txBody>
      </p:sp>
      <p:sp>
        <p:nvSpPr>
          <p:cNvPr id="22" name="Footer Placeholder 21"/>
          <p:cNvSpPr>
            <a:spLocks noGrp="1"/>
          </p:cNvSpPr>
          <p:nvPr>
            <p:ph type="ftr" sz="quarter" idx="3"/>
          </p:nvPr>
        </p:nvSpPr>
        <p:spPr>
          <a:xfrm>
            <a:off x="1714480" y="6407944"/>
            <a:ext cx="5016273" cy="365125"/>
          </a:xfrm>
          <a:prstGeom prst="rect">
            <a:avLst/>
          </a:prstGeom>
        </p:spPr>
        <p:txBody>
          <a:bodyPr vert="horz" anchor="b"/>
          <a:lstStyle>
            <a:lvl1pPr algn="r" eaLnBrk="1" latinLnBrk="0" hangingPunct="1">
              <a:defRPr kumimoji="0" sz="1000">
                <a:solidFill>
                  <a:schemeClr val="tx1"/>
                </a:solidFill>
              </a:defRPr>
            </a:lvl1pPr>
            <a:extLst/>
          </a:lstStyle>
          <a:p>
            <a:endParaRPr lang="en-AU"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9CA191-ABA6-4204-A15A-EA2BB0487549}"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sl.fis.edu/teachers/support/cummin.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file:///\\deet.private\data\Curriculum%20Teaching%20and%20Phases%20of%20Learning\6_esl\LearningLinks\rscam\Pages\home.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naldic.org.uk/docs/resources/documents/0610-2002Science.pdf" TargetMode="External"/><Relationship Id="rId7" Type="http://schemas.openxmlformats.org/officeDocument/2006/relationships/hyperlink" Target="http://www.schools.nsw.edu.au/learning/yrk12focusareas/esleducation/clresources.php" TargetMode="External"/><Relationship Id="rId2" Type="http://schemas.openxmlformats.org/officeDocument/2006/relationships/hyperlink" Target="http://www.naldic.org.uk/" TargetMode="External"/><Relationship Id="rId1" Type="http://schemas.openxmlformats.org/officeDocument/2006/relationships/slideLayout" Target="../slideLayouts/slideLayout2.xml"/><Relationship Id="rId6" Type="http://schemas.openxmlformats.org/officeDocument/2006/relationships/hyperlink" Target="http://www.boardofstudies.nsw.edu.au/syllabus_hsc/pdf_doc/academic-english-support-2009-2012.pdf" TargetMode="External"/><Relationship Id="rId5" Type="http://schemas.openxmlformats.org/officeDocument/2006/relationships/hyperlink" Target="http://www.det.act.gov.au/teaching_and_learning/literacy_and_numeracy/language_for_understanding_across_the_curriculum_luac" TargetMode="External"/><Relationship Id="rId4" Type="http://schemas.openxmlformats.org/officeDocument/2006/relationships/hyperlink" Target="http://www.naldic.org.uk/docs/resources/documents/ma_eal.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428736"/>
            <a:ext cx="7772400" cy="2428892"/>
          </a:xfrm>
        </p:spPr>
        <p:txBody>
          <a:bodyPr>
            <a:noAutofit/>
          </a:bodyPr>
          <a:lstStyle/>
          <a:p>
            <a:pPr algn="ctr"/>
            <a:r>
              <a:rPr lang="en-AU" dirty="0" smtClean="0"/>
              <a:t>Planning </a:t>
            </a:r>
            <a:br>
              <a:rPr lang="en-AU" dirty="0" smtClean="0"/>
            </a:br>
            <a:r>
              <a:rPr lang="en-AU" dirty="0" smtClean="0"/>
              <a:t>for </a:t>
            </a:r>
            <a:br>
              <a:rPr lang="en-AU" dirty="0" smtClean="0"/>
            </a:br>
            <a:r>
              <a:rPr lang="en-AU" dirty="0" smtClean="0"/>
              <a:t>high-challenge, </a:t>
            </a:r>
            <a:br>
              <a:rPr lang="en-AU" dirty="0" smtClean="0"/>
            </a:br>
            <a:r>
              <a:rPr lang="en-AU" dirty="0" smtClean="0"/>
              <a:t>high support classrooms</a:t>
            </a:r>
            <a:endParaRPr lang="en-AU" dirty="0"/>
          </a:p>
        </p:txBody>
      </p:sp>
      <p:sp>
        <p:nvSpPr>
          <p:cNvPr id="3" name="Subtitle 2"/>
          <p:cNvSpPr>
            <a:spLocks noGrp="1"/>
          </p:cNvSpPr>
          <p:nvPr>
            <p:ph type="subTitle" idx="1"/>
          </p:nvPr>
        </p:nvSpPr>
        <p:spPr>
          <a:xfrm>
            <a:off x="642910" y="4143380"/>
            <a:ext cx="8286808" cy="1199704"/>
          </a:xfrm>
        </p:spPr>
        <p:txBody>
          <a:bodyPr>
            <a:noAutofit/>
          </a:bodyPr>
          <a:lstStyle/>
          <a:p>
            <a:pPr algn="ctr"/>
            <a:r>
              <a:rPr lang="en-AU" sz="3200" b="1" dirty="0" smtClean="0"/>
              <a:t>Setting up EAL/D Learners for Success </a:t>
            </a:r>
          </a:p>
          <a:p>
            <a:pPr algn="ctr"/>
            <a:r>
              <a:rPr lang="en-AU" sz="2400" dirty="0" smtClean="0"/>
              <a:t>(</a:t>
            </a:r>
            <a:r>
              <a:rPr lang="en-AU" sz="2000" dirty="0" smtClean="0"/>
              <a:t>English as an Additional Language/Dialect</a:t>
            </a:r>
            <a:r>
              <a:rPr lang="en-AU" sz="2400" dirty="0" smtClean="0"/>
              <a:t>)</a:t>
            </a:r>
            <a:endParaRPr lang="en-AU" sz="2400" dirty="0"/>
          </a:p>
        </p:txBody>
      </p:sp>
      <p:sp>
        <p:nvSpPr>
          <p:cNvPr id="4" name="TextBox 3"/>
          <p:cNvSpPr txBox="1"/>
          <p:nvPr/>
        </p:nvSpPr>
        <p:spPr>
          <a:xfrm>
            <a:off x="785786" y="6072206"/>
            <a:ext cx="8143932" cy="307777"/>
          </a:xfrm>
          <a:prstGeom prst="rect">
            <a:avLst/>
          </a:prstGeom>
          <a:noFill/>
        </p:spPr>
        <p:txBody>
          <a:bodyPr wrap="square" rtlCol="0">
            <a:spAutoFit/>
          </a:bodyPr>
          <a:lstStyle/>
          <a:p>
            <a:r>
              <a:rPr lang="en-AU" sz="1400" dirty="0" smtClean="0"/>
              <a:t>Colleen </a:t>
            </a:r>
            <a:r>
              <a:rPr lang="en-AU" sz="1400" dirty="0" err="1" smtClean="0"/>
              <a:t>Combe</a:t>
            </a:r>
            <a:r>
              <a:rPr lang="en-AU" sz="1400" dirty="0" smtClean="0"/>
              <a:t>, Consultant, Teaching Multilingual Learners (TML) Program NT DET</a:t>
            </a:r>
            <a:endParaRPr lang="en-AU"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dirty="0" smtClean="0"/>
              <a:t>‘ We should not assume that non-native speakers who have attained a high degree of fluency and accuracy in everyday spoken English have the corresponding academic language proficiency’</a:t>
            </a:r>
            <a:br>
              <a:rPr lang="en-AU" dirty="0" smtClean="0"/>
            </a:br>
            <a:endParaRPr lang="en-AU" dirty="0" smtClean="0"/>
          </a:p>
          <a:p>
            <a:r>
              <a:rPr lang="en-AU" dirty="0" smtClean="0"/>
              <a:t>‘The non-native speakers who have exited from the ESL program, are still, in most cases, in the process of catching up with their native speaking peers.’</a:t>
            </a:r>
            <a:br>
              <a:rPr lang="en-AU" dirty="0" smtClean="0"/>
            </a:br>
            <a:endParaRPr lang="en-AU" dirty="0" smtClean="0"/>
          </a:p>
          <a:p>
            <a:pPr algn="r">
              <a:buNone/>
            </a:pPr>
            <a:r>
              <a:rPr lang="en-AU" sz="1700" dirty="0" smtClean="0">
                <a:hlinkClick r:id="rId2"/>
              </a:rPr>
              <a:t>http://esl.fis.edu/teachers/support/cummin.htm</a:t>
            </a:r>
            <a:endParaRPr lang="en-AU" sz="1700" dirty="0" smtClean="0"/>
          </a:p>
          <a:p>
            <a:endParaRPr lang="en-AU" dirty="0"/>
          </a:p>
        </p:txBody>
      </p:sp>
      <p:sp>
        <p:nvSpPr>
          <p:cNvPr id="3" name="Title 2"/>
          <p:cNvSpPr>
            <a:spLocks noGrp="1"/>
          </p:cNvSpPr>
          <p:nvPr>
            <p:ph type="title"/>
          </p:nvPr>
        </p:nvSpPr>
        <p:spPr/>
        <p:txBody>
          <a:bodyPr/>
          <a:lstStyle/>
          <a:p>
            <a:r>
              <a:rPr lang="en-AU" dirty="0" smtClean="0"/>
              <a:t>Cummins</a:t>
            </a:r>
            <a:endParaRPr lang="en-AU"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10</a:t>
            </a:fld>
            <a:endParaRPr lang="en-A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smtClean="0"/>
          </a:p>
          <a:p>
            <a:r>
              <a:rPr lang="en-AU" sz="3600" dirty="0" smtClean="0"/>
              <a:t>What English language knowledge, skills and understandings do teachers need to teach in order for learners to engage successfully with the content?</a:t>
            </a:r>
            <a:endParaRPr lang="en-AU" sz="3600" dirty="0"/>
          </a:p>
        </p:txBody>
      </p:sp>
      <p:sp>
        <p:nvSpPr>
          <p:cNvPr id="3" name="Title 2"/>
          <p:cNvSpPr>
            <a:spLocks noGrp="1"/>
          </p:cNvSpPr>
          <p:nvPr>
            <p:ph type="title"/>
          </p:nvPr>
        </p:nvSpPr>
        <p:spPr/>
        <p:txBody>
          <a:bodyPr/>
          <a:lstStyle/>
          <a:p>
            <a:pPr algn="ctr"/>
            <a:r>
              <a:rPr lang="en-AU" dirty="0" smtClean="0"/>
              <a:t>2.</a:t>
            </a:r>
            <a:endParaRPr lang="en-AU"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11</a:t>
            </a:fld>
            <a:endParaRPr lang="en-A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AU" dirty="0" smtClean="0"/>
              <a:t>Think about lessons/task you teach</a:t>
            </a:r>
          </a:p>
          <a:p>
            <a:r>
              <a:rPr lang="en-AU" dirty="0" smtClean="0"/>
              <a:t>What vocabulary do the learners need to use?</a:t>
            </a:r>
          </a:p>
          <a:p>
            <a:r>
              <a:rPr lang="en-AU" dirty="0" smtClean="0"/>
              <a:t>What language functions do they need to know about ?</a:t>
            </a:r>
            <a:br>
              <a:rPr lang="en-AU" dirty="0" smtClean="0"/>
            </a:br>
            <a:r>
              <a:rPr lang="en-AU" dirty="0" smtClean="0"/>
              <a:t>(</a:t>
            </a:r>
            <a:r>
              <a:rPr lang="en-AU" dirty="0" err="1" smtClean="0"/>
              <a:t>eg</a:t>
            </a:r>
            <a:r>
              <a:rPr lang="en-AU" dirty="0" smtClean="0"/>
              <a:t>: describing, explaining, justifying, evaluating, explaining, predicting, showing cause and effect)</a:t>
            </a:r>
          </a:p>
          <a:p>
            <a:r>
              <a:rPr lang="en-AU" dirty="0" smtClean="0"/>
              <a:t>What language features (grammar) do they need to use?</a:t>
            </a:r>
          </a:p>
          <a:p>
            <a:r>
              <a:rPr lang="en-AU" dirty="0" smtClean="0"/>
              <a:t>What text types?</a:t>
            </a:r>
          </a:p>
          <a:p>
            <a:endParaRPr lang="en-AU" dirty="0"/>
          </a:p>
        </p:txBody>
      </p:sp>
      <p:sp>
        <p:nvSpPr>
          <p:cNvPr id="3" name="Title 2"/>
          <p:cNvSpPr>
            <a:spLocks noGrp="1"/>
          </p:cNvSpPr>
          <p:nvPr>
            <p:ph type="title"/>
          </p:nvPr>
        </p:nvSpPr>
        <p:spPr/>
        <p:txBody>
          <a:bodyPr/>
          <a:lstStyle/>
          <a:p>
            <a:pPr algn="ctr"/>
            <a:r>
              <a:rPr lang="en-AU" dirty="0" smtClean="0"/>
              <a:t>Language use</a:t>
            </a:r>
            <a:endParaRPr lang="en-AU"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12</a:t>
            </a:fld>
            <a:endParaRPr lang="en-A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pPr fontAlgn="t">
              <a:buNone/>
            </a:pPr>
            <a:endParaRPr lang="en-AU" dirty="0" smtClean="0"/>
          </a:p>
          <a:p>
            <a:pPr fontAlgn="t"/>
            <a:endParaRPr lang="en-AU" dirty="0" smtClean="0"/>
          </a:p>
          <a:p>
            <a:endParaRPr lang="en-AU" dirty="0"/>
          </a:p>
        </p:txBody>
      </p:sp>
      <p:sp>
        <p:nvSpPr>
          <p:cNvPr id="7" name="Title 6"/>
          <p:cNvSpPr>
            <a:spLocks noGrp="1"/>
          </p:cNvSpPr>
          <p:nvPr>
            <p:ph type="title"/>
          </p:nvPr>
        </p:nvSpPr>
        <p:spPr/>
        <p:txBody>
          <a:bodyPr/>
          <a:lstStyle/>
          <a:p>
            <a:r>
              <a:rPr lang="en-AU" dirty="0" smtClean="0"/>
              <a:t>What is the content knowledge?</a:t>
            </a:r>
            <a:endParaRPr lang="en-AU" dirty="0"/>
          </a:p>
        </p:txBody>
      </p:sp>
      <p:graphicFrame>
        <p:nvGraphicFramePr>
          <p:cNvPr id="9" name="Table 8"/>
          <p:cNvGraphicFramePr>
            <a:graphicFrameLocks noGrp="1"/>
          </p:cNvGraphicFramePr>
          <p:nvPr/>
        </p:nvGraphicFramePr>
        <p:xfrm>
          <a:off x="500034" y="1397000"/>
          <a:ext cx="8180740" cy="4856480"/>
        </p:xfrm>
        <a:graphic>
          <a:graphicData uri="http://schemas.openxmlformats.org/drawingml/2006/table">
            <a:tbl>
              <a:tblPr firstRow="1" bandRow="1">
                <a:tableStyleId>{5C22544A-7EE6-4342-B048-85BDC9FD1C3A}</a:tableStyleId>
              </a:tblPr>
              <a:tblGrid>
                <a:gridCol w="3786214"/>
                <a:gridCol w="4394526"/>
              </a:tblGrid>
              <a:tr h="370840">
                <a:tc>
                  <a:txBody>
                    <a:bodyPr/>
                    <a:lstStyle/>
                    <a:p>
                      <a:r>
                        <a:rPr lang="en-AU" b="0" dirty="0" smtClean="0">
                          <a:solidFill>
                            <a:schemeClr val="tx1"/>
                          </a:solidFill>
                        </a:rPr>
                        <a:t>English language &amp; literacy</a:t>
                      </a:r>
                      <a:endParaRPr lang="en-AU" b="0" dirty="0">
                        <a:solidFill>
                          <a:schemeClr val="tx1"/>
                        </a:solidFill>
                      </a:endParaRPr>
                    </a:p>
                  </a:txBody>
                  <a:tcPr/>
                </a:tc>
                <a:tc>
                  <a:txBody>
                    <a:bodyPr/>
                    <a:lstStyle/>
                    <a:p>
                      <a:r>
                        <a:rPr lang="en-AU" b="0" dirty="0" smtClean="0">
                          <a:solidFill>
                            <a:schemeClr val="tx1"/>
                          </a:solidFill>
                        </a:rPr>
                        <a:t>How do images help to explain?</a:t>
                      </a:r>
                      <a:endParaRPr lang="en-AU" b="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dirty="0" smtClean="0"/>
                        <a:t>Science </a:t>
                      </a:r>
                    </a:p>
                    <a:p>
                      <a:endParaRPr lang="en-AU" b="0" dirty="0"/>
                    </a:p>
                  </a:txBody>
                  <a:tcPr/>
                </a:tc>
                <a:tc>
                  <a:txBody>
                    <a:bodyPr/>
                    <a:lstStyle/>
                    <a:p>
                      <a:r>
                        <a:rPr lang="en-AU" b="0" dirty="0" smtClean="0"/>
                        <a:t>Evidence, Explanations and Models - How does change affect the properties of materials?</a:t>
                      </a:r>
                      <a:endParaRPr lang="en-AU" b="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0" dirty="0" smtClean="0"/>
                        <a:t>Maths</a:t>
                      </a:r>
                    </a:p>
                    <a:p>
                      <a:endParaRPr lang="en-AU" b="0" dirty="0"/>
                    </a:p>
                  </a:txBody>
                  <a:tcPr/>
                </a:tc>
                <a:tc>
                  <a:txBody>
                    <a:bodyPr/>
                    <a:lstStyle/>
                    <a:p>
                      <a:r>
                        <a:rPr lang="en-AU" b="0" dirty="0" smtClean="0"/>
                        <a:t>How do we use classification in Maths?</a:t>
                      </a:r>
                      <a:endParaRPr lang="en-AU" b="0" dirty="0"/>
                    </a:p>
                  </a:txBody>
                  <a:tcPr/>
                </a:tc>
              </a:tr>
              <a:tr h="370840">
                <a:tc>
                  <a:txBody>
                    <a:bodyPr/>
                    <a:lstStyle/>
                    <a:p>
                      <a:r>
                        <a:rPr lang="en-AU" b="0" dirty="0" smtClean="0"/>
                        <a:t>Personal Learning Plan</a:t>
                      </a:r>
                    </a:p>
                    <a:p>
                      <a:endParaRPr lang="en-AU" b="0" dirty="0" smtClean="0"/>
                    </a:p>
                  </a:txBody>
                  <a:tcPr/>
                </a:tc>
                <a:tc>
                  <a:txBody>
                    <a:bodyPr/>
                    <a:lstStyle/>
                    <a:p>
                      <a:r>
                        <a:rPr lang="en-AU" b="0" dirty="0" smtClean="0"/>
                        <a:t>Why should I be accurate and seek accuracy in my work?</a:t>
                      </a:r>
                      <a:endParaRPr lang="en-AU" b="0" dirty="0"/>
                    </a:p>
                  </a:txBody>
                  <a:tcPr/>
                </a:tc>
              </a:tr>
              <a:tr h="370840">
                <a:tc>
                  <a:txBody>
                    <a:bodyPr/>
                    <a:lstStyle/>
                    <a:p>
                      <a:r>
                        <a:rPr lang="en-AU" b="0" dirty="0" smtClean="0"/>
                        <a:t>Close &amp; Important Relationships</a:t>
                      </a:r>
                      <a:endParaRPr lang="en-AU" b="0" dirty="0"/>
                    </a:p>
                  </a:txBody>
                  <a:tcPr/>
                </a:tc>
                <a:tc>
                  <a:txBody>
                    <a:bodyPr/>
                    <a:lstStyle/>
                    <a:p>
                      <a:r>
                        <a:rPr lang="en-AU" b="0" dirty="0" smtClean="0"/>
                        <a:t>How can groups work effectively?</a:t>
                      </a:r>
                      <a:endParaRPr lang="en-AU" b="0" dirty="0"/>
                    </a:p>
                  </a:txBody>
                  <a:tcPr/>
                </a:tc>
              </a:tr>
              <a:tr h="370840">
                <a:tc>
                  <a:txBody>
                    <a:bodyPr/>
                    <a:lstStyle/>
                    <a:p>
                      <a:r>
                        <a:rPr lang="en-AU" b="0" dirty="0" smtClean="0"/>
                        <a:t>Industrial Arts</a:t>
                      </a:r>
                      <a:endParaRPr lang="en-AU" b="0" dirty="0"/>
                    </a:p>
                  </a:txBody>
                  <a:tcPr/>
                </a:tc>
                <a:tc>
                  <a:txBody>
                    <a:bodyPr/>
                    <a:lstStyle/>
                    <a:p>
                      <a:r>
                        <a:rPr lang="en-AU" b="0" dirty="0" smtClean="0"/>
                        <a:t>What can we use to make accessories?</a:t>
                      </a:r>
                      <a:endParaRPr lang="en-AU" b="0" dirty="0"/>
                    </a:p>
                  </a:txBody>
                  <a:tcPr/>
                </a:tc>
              </a:tr>
              <a:tr h="370840">
                <a:tc>
                  <a:txBody>
                    <a:bodyPr/>
                    <a:lstStyle/>
                    <a:p>
                      <a:r>
                        <a:rPr lang="en-AU" b="0" dirty="0" smtClean="0"/>
                        <a:t>Physical Fitness</a:t>
                      </a:r>
                      <a:endParaRPr lang="en-AU" b="0" dirty="0"/>
                    </a:p>
                  </a:txBody>
                  <a:tcPr/>
                </a:tc>
                <a:tc>
                  <a:txBody>
                    <a:bodyPr/>
                    <a:lstStyle/>
                    <a:p>
                      <a:r>
                        <a:rPr lang="en-AU" b="0" dirty="0" smtClean="0"/>
                        <a:t>How can physical fitness be improved?</a:t>
                      </a:r>
                      <a:endParaRPr lang="en-AU" b="0" dirty="0"/>
                    </a:p>
                  </a:txBody>
                  <a:tcPr/>
                </a:tc>
              </a:tr>
              <a:tr h="370840">
                <a:tc>
                  <a:txBody>
                    <a:bodyPr/>
                    <a:lstStyle/>
                    <a:p>
                      <a:r>
                        <a:rPr lang="en-AU" b="0" dirty="0" smtClean="0"/>
                        <a:t>Adventure Sports</a:t>
                      </a:r>
                      <a:endParaRPr lang="en-AU" b="0" dirty="0"/>
                    </a:p>
                  </a:txBody>
                  <a:tcPr/>
                </a:tc>
                <a:tc>
                  <a:txBody>
                    <a:bodyPr/>
                    <a:lstStyle/>
                    <a:p>
                      <a:r>
                        <a:rPr lang="en-AU" b="0" dirty="0" smtClean="0"/>
                        <a:t>How do I prepare for an adventure experience?</a:t>
                      </a:r>
                      <a:endParaRPr lang="en-AU" b="0" dirty="0"/>
                    </a:p>
                  </a:txBody>
                  <a:tcPr/>
                </a:tc>
              </a:tr>
            </a:tbl>
          </a:graphicData>
        </a:graphic>
      </p:graphicFrame>
      <p:sp>
        <p:nvSpPr>
          <p:cNvPr id="5" name="TextBox 4"/>
          <p:cNvSpPr txBox="1"/>
          <p:nvPr/>
        </p:nvSpPr>
        <p:spPr>
          <a:xfrm>
            <a:off x="2071670" y="6273225"/>
            <a:ext cx="6643734" cy="584775"/>
          </a:xfrm>
          <a:prstGeom prst="rect">
            <a:avLst/>
          </a:prstGeom>
          <a:noFill/>
        </p:spPr>
        <p:txBody>
          <a:bodyPr wrap="square" rtlCol="0">
            <a:spAutoFit/>
          </a:bodyPr>
          <a:lstStyle/>
          <a:p>
            <a:r>
              <a:rPr lang="en-AU" sz="1400" u="sng" dirty="0" smtClean="0">
                <a:hlinkClick r:id="rId2"/>
              </a:rPr>
              <a:t>https://portal.ntschools.net/sites/LearningLinks/rscam/Pages/home.aspx</a:t>
            </a:r>
            <a:endParaRPr lang="en-AU" sz="1400" dirty="0" smtClean="0"/>
          </a:p>
          <a:p>
            <a:endParaRPr lang="en-AU" dirty="0"/>
          </a:p>
        </p:txBody>
      </p:sp>
      <p:sp>
        <p:nvSpPr>
          <p:cNvPr id="6" name="Slide Number Placeholder 5"/>
          <p:cNvSpPr>
            <a:spLocks noGrp="1"/>
          </p:cNvSpPr>
          <p:nvPr>
            <p:ph type="sldNum" sz="quarter" idx="12"/>
          </p:nvPr>
        </p:nvSpPr>
        <p:spPr/>
        <p:txBody>
          <a:bodyPr/>
          <a:lstStyle/>
          <a:p>
            <a:fld id="{729CA191-ABA6-4204-A15A-EA2BB0487549}" type="slidenum">
              <a:rPr lang="en-AU" smtClean="0"/>
              <a:pPr/>
              <a:t>13</a:t>
            </a:fld>
            <a:endParaRPr lang="en-A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8229600" cy="1155686"/>
          </a:xfrm>
        </p:spPr>
        <p:txBody>
          <a:bodyPr>
            <a:normAutofit fontScale="90000"/>
          </a:bodyPr>
          <a:lstStyle/>
          <a:p>
            <a:pPr algn="ctr"/>
            <a:r>
              <a:rPr lang="en-AU" sz="4000" dirty="0" smtClean="0"/>
              <a:t>Science</a:t>
            </a:r>
            <a:r>
              <a:rPr lang="en-AU" sz="3200" dirty="0" smtClean="0"/>
              <a:t/>
            </a:r>
            <a:br>
              <a:rPr lang="en-AU" sz="3200" dirty="0" smtClean="0"/>
            </a:br>
            <a:r>
              <a:rPr lang="en-AU" sz="2700" dirty="0" smtClean="0"/>
              <a:t>How does change affect the properties of materials?</a:t>
            </a:r>
            <a:r>
              <a:rPr lang="en-AU" sz="3200" dirty="0" smtClean="0"/>
              <a:t/>
            </a:r>
            <a:br>
              <a:rPr lang="en-AU" sz="3200" dirty="0" smtClean="0"/>
            </a:br>
            <a:endParaRPr lang="en-AU" sz="2200" i="1" dirty="0"/>
          </a:p>
        </p:txBody>
      </p:sp>
      <p:sp>
        <p:nvSpPr>
          <p:cNvPr id="6" name="Content Placeholder 5"/>
          <p:cNvSpPr>
            <a:spLocks noGrp="1"/>
          </p:cNvSpPr>
          <p:nvPr>
            <p:ph sz="quarter" idx="2"/>
          </p:nvPr>
        </p:nvSpPr>
        <p:spPr>
          <a:xfrm>
            <a:off x="457200" y="1357298"/>
            <a:ext cx="4040188" cy="4028759"/>
          </a:xfrm>
        </p:spPr>
        <p:txBody>
          <a:bodyPr/>
          <a:lstStyle/>
          <a:p>
            <a:pPr>
              <a:buNone/>
            </a:pPr>
            <a:r>
              <a:rPr lang="en-AU" b="1" dirty="0" smtClean="0"/>
              <a:t>NPM 3 </a:t>
            </a:r>
            <a:endParaRPr lang="en-AU" dirty="0" smtClean="0"/>
          </a:p>
          <a:p>
            <a:r>
              <a:rPr lang="en-AU" dirty="0" smtClean="0"/>
              <a:t>describe relationships between properties, composition and uses of different materials</a:t>
            </a:r>
          </a:p>
          <a:p>
            <a:r>
              <a:rPr lang="en-AU" dirty="0" smtClean="0"/>
              <a:t>classify materials as solids, liquids, gases and explain why</a:t>
            </a:r>
          </a:p>
          <a:p>
            <a:endParaRPr lang="en-AU" dirty="0"/>
          </a:p>
        </p:txBody>
      </p:sp>
      <p:sp>
        <p:nvSpPr>
          <p:cNvPr id="8" name="Content Placeholder 7"/>
          <p:cNvSpPr>
            <a:spLocks noGrp="1"/>
          </p:cNvSpPr>
          <p:nvPr>
            <p:ph sz="quarter" idx="4"/>
          </p:nvPr>
        </p:nvSpPr>
        <p:spPr>
          <a:xfrm>
            <a:off x="4645025" y="1285860"/>
            <a:ext cx="4041775" cy="5072098"/>
          </a:xfrm>
        </p:spPr>
        <p:txBody>
          <a:bodyPr>
            <a:normAutofit fontScale="92500"/>
          </a:bodyPr>
          <a:lstStyle/>
          <a:p>
            <a:pPr>
              <a:buNone/>
            </a:pPr>
            <a:r>
              <a:rPr lang="en-AU" sz="2600" b="1" dirty="0" smtClean="0"/>
              <a:t>NPM 4 </a:t>
            </a:r>
            <a:endParaRPr lang="en-AU" sz="2600" dirty="0" smtClean="0"/>
          </a:p>
          <a:p>
            <a:r>
              <a:rPr lang="en-AU" sz="2600" dirty="0" smtClean="0"/>
              <a:t>use a simple model to explain how particles are arranged in solids, liquids and gases and how they undergo physical changes</a:t>
            </a:r>
          </a:p>
          <a:p>
            <a:r>
              <a:rPr lang="en-AU" sz="2600" dirty="0" smtClean="0"/>
              <a:t>describe the features of physical and chemical changes</a:t>
            </a:r>
          </a:p>
          <a:p>
            <a:r>
              <a:rPr lang="en-AU" sz="2600" dirty="0" smtClean="0"/>
              <a:t>identify matter as elements, mixtures and compounds</a:t>
            </a:r>
          </a:p>
          <a:p>
            <a:endParaRPr lang="en-AU" dirty="0"/>
          </a:p>
        </p:txBody>
      </p:sp>
      <p:sp>
        <p:nvSpPr>
          <p:cNvPr id="5" name="Slide Number Placeholder 4"/>
          <p:cNvSpPr>
            <a:spLocks noGrp="1"/>
          </p:cNvSpPr>
          <p:nvPr>
            <p:ph type="sldNum" sz="quarter" idx="12"/>
          </p:nvPr>
        </p:nvSpPr>
        <p:spPr/>
        <p:txBody>
          <a:bodyPr/>
          <a:lstStyle/>
          <a:p>
            <a:fld id="{729CA191-ABA6-4204-A15A-EA2BB0487549}" type="slidenum">
              <a:rPr lang="en-AU" smtClean="0"/>
              <a:pPr/>
              <a:t>14</a:t>
            </a:fld>
            <a:endParaRPr lang="en-A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Science as Inquiry</a:t>
            </a:r>
            <a:br>
              <a:rPr lang="en-AU" dirty="0" smtClean="0"/>
            </a:br>
            <a:r>
              <a:rPr lang="en-AU" sz="2700" dirty="0" smtClean="0"/>
              <a:t>Learners demonstrating solid evidence of ....</a:t>
            </a:r>
            <a:endParaRPr lang="en-AU" sz="2700" dirty="0"/>
          </a:p>
        </p:txBody>
      </p:sp>
      <p:sp>
        <p:nvSpPr>
          <p:cNvPr id="5" name="Content Placeholder 4"/>
          <p:cNvSpPr>
            <a:spLocks noGrp="1"/>
          </p:cNvSpPr>
          <p:nvPr>
            <p:ph sz="quarter" idx="2"/>
          </p:nvPr>
        </p:nvSpPr>
        <p:spPr/>
        <p:txBody>
          <a:bodyPr>
            <a:normAutofit fontScale="85000" lnSpcReduction="10000"/>
          </a:bodyPr>
          <a:lstStyle/>
          <a:p>
            <a:pPr>
              <a:buNone/>
            </a:pPr>
            <a:r>
              <a:rPr lang="en-AU" b="1" dirty="0" smtClean="0"/>
              <a:t>Band 3 SI 2 Investigating</a:t>
            </a:r>
            <a:r>
              <a:rPr lang="en-AU" dirty="0" smtClean="0"/>
              <a:t> </a:t>
            </a:r>
          </a:p>
          <a:p>
            <a:r>
              <a:rPr lang="en-AU" dirty="0" smtClean="0"/>
              <a:t>contribute to planning investigations with awareness of fair testing and repetition</a:t>
            </a:r>
          </a:p>
          <a:p>
            <a:r>
              <a:rPr lang="en-AU" dirty="0" smtClean="0"/>
              <a:t>make measurements and record their results in tables, graphs and other structured forms</a:t>
            </a:r>
          </a:p>
          <a:p>
            <a:r>
              <a:rPr lang="en-AU" dirty="0" smtClean="0"/>
              <a:t>identify and describe results with predictions and draw conclusions that summarise their findings</a:t>
            </a:r>
          </a:p>
          <a:p>
            <a:endParaRPr lang="en-AU" dirty="0"/>
          </a:p>
        </p:txBody>
      </p:sp>
      <p:sp>
        <p:nvSpPr>
          <p:cNvPr id="6" name="Content Placeholder 5"/>
          <p:cNvSpPr>
            <a:spLocks noGrp="1"/>
          </p:cNvSpPr>
          <p:nvPr>
            <p:ph sz="quarter" idx="4"/>
          </p:nvPr>
        </p:nvSpPr>
        <p:spPr>
          <a:xfrm>
            <a:off x="4357686" y="1357298"/>
            <a:ext cx="4572032" cy="5643602"/>
          </a:xfrm>
        </p:spPr>
        <p:txBody>
          <a:bodyPr>
            <a:normAutofit fontScale="70000" lnSpcReduction="20000"/>
          </a:bodyPr>
          <a:lstStyle/>
          <a:p>
            <a:pPr>
              <a:buNone/>
            </a:pPr>
            <a:r>
              <a:rPr lang="en-AU" sz="2900" b="1" dirty="0" smtClean="0"/>
              <a:t>Band 4 SI 4 Investigating</a:t>
            </a:r>
            <a:r>
              <a:rPr lang="en-AU" sz="2900" dirty="0" smtClean="0"/>
              <a:t> </a:t>
            </a:r>
          </a:p>
          <a:p>
            <a:r>
              <a:rPr lang="en-AU" sz="3200" dirty="0" smtClean="0"/>
              <a:t>plan and communicate, using labelled diagrams or text, a procedure for an investigation to test a simple hypothesis including the use of repeat trials or replicates</a:t>
            </a:r>
          </a:p>
          <a:p>
            <a:r>
              <a:rPr lang="en-AU" sz="3200" dirty="0" smtClean="0"/>
              <a:t>use line graphs to display continuous data and bar graphs to display discontinuous data</a:t>
            </a:r>
          </a:p>
          <a:p>
            <a:r>
              <a:rPr lang="en-AU" sz="3200" dirty="0" smtClean="0"/>
              <a:t>identify and interpret patterns and relationships in their data, draw conclusions and make suggestions for improving investigations</a:t>
            </a:r>
          </a:p>
          <a:p>
            <a:r>
              <a:rPr lang="en-AU" sz="3200" dirty="0" smtClean="0"/>
              <a:t>communicate investigation results, analysis and evaluation of results</a:t>
            </a:r>
          </a:p>
          <a:p>
            <a:pPr>
              <a:buNone/>
            </a:pPr>
            <a:endParaRPr lang="en-AU" dirty="0"/>
          </a:p>
        </p:txBody>
      </p:sp>
      <p:sp>
        <p:nvSpPr>
          <p:cNvPr id="7" name="Slide Number Placeholder 6"/>
          <p:cNvSpPr>
            <a:spLocks noGrp="1"/>
          </p:cNvSpPr>
          <p:nvPr>
            <p:ph type="sldNum" sz="quarter" idx="12"/>
          </p:nvPr>
        </p:nvSpPr>
        <p:spPr/>
        <p:txBody>
          <a:bodyPr/>
          <a:lstStyle/>
          <a:p>
            <a:fld id="{729CA191-ABA6-4204-A15A-EA2BB0487549}" type="slidenum">
              <a:rPr lang="en-AU" smtClean="0"/>
              <a:pPr/>
              <a:t>15</a:t>
            </a:fld>
            <a:endParaRPr lang="en-A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smtClean="0"/>
          </a:p>
          <a:p>
            <a:r>
              <a:rPr lang="en-AU" sz="3600" dirty="0" smtClean="0"/>
              <a:t>What teaching approach/ methodology or model  should teachers use so that the learners can successfully engage in the learning?</a:t>
            </a:r>
          </a:p>
          <a:p>
            <a:pPr>
              <a:buNone/>
            </a:pPr>
            <a:r>
              <a:rPr lang="en-AU" dirty="0" smtClean="0"/>
              <a:t> </a:t>
            </a:r>
          </a:p>
          <a:p>
            <a:endParaRPr lang="en-AU" dirty="0"/>
          </a:p>
        </p:txBody>
      </p:sp>
      <p:sp>
        <p:nvSpPr>
          <p:cNvPr id="3" name="Title 2"/>
          <p:cNvSpPr>
            <a:spLocks noGrp="1"/>
          </p:cNvSpPr>
          <p:nvPr>
            <p:ph type="title"/>
          </p:nvPr>
        </p:nvSpPr>
        <p:spPr/>
        <p:txBody>
          <a:bodyPr/>
          <a:lstStyle/>
          <a:p>
            <a:pPr algn="ctr"/>
            <a:r>
              <a:rPr lang="en-AU" dirty="0" smtClean="0"/>
              <a:t>3.</a:t>
            </a:r>
            <a:endParaRPr lang="en-AU"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16</a:t>
            </a:fld>
            <a:endParaRPr lang="en-A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sz="3600" dirty="0" smtClean="0"/>
              <a:t>What activities/strategies do teachers need to use in their lesson planning to allow learners to access the content required and build on their language understandings in order to be successful learners and progress</a:t>
            </a:r>
            <a:r>
              <a:rPr lang="en-AU" dirty="0" smtClean="0"/>
              <a:t>?</a:t>
            </a:r>
            <a:endParaRPr lang="en-AU" dirty="0"/>
          </a:p>
        </p:txBody>
      </p:sp>
      <p:sp>
        <p:nvSpPr>
          <p:cNvPr id="3" name="Title 2"/>
          <p:cNvSpPr>
            <a:spLocks noGrp="1"/>
          </p:cNvSpPr>
          <p:nvPr>
            <p:ph type="title"/>
          </p:nvPr>
        </p:nvSpPr>
        <p:spPr/>
        <p:txBody>
          <a:bodyPr/>
          <a:lstStyle/>
          <a:p>
            <a:pPr algn="ctr"/>
            <a:r>
              <a:rPr lang="en-AU" dirty="0" smtClean="0"/>
              <a:t>4.</a:t>
            </a:r>
            <a:endParaRPr lang="en-AU"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17</a:t>
            </a:fld>
            <a:endParaRPr lang="en-A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AU" dirty="0" smtClean="0"/>
              <a:t>Think about:</a:t>
            </a:r>
          </a:p>
          <a:p>
            <a:r>
              <a:rPr lang="en-AU" dirty="0" smtClean="0"/>
              <a:t>How do you plan your lessons so that EAL/D the learners  are  learning </a:t>
            </a:r>
            <a:r>
              <a:rPr lang="en-AU" b="1" dirty="0" smtClean="0">
                <a:solidFill>
                  <a:srgbClr val="FF0000"/>
                </a:solidFill>
              </a:rPr>
              <a:t>both </a:t>
            </a:r>
            <a:r>
              <a:rPr lang="en-AU" dirty="0" smtClean="0"/>
              <a:t>the </a:t>
            </a:r>
            <a:r>
              <a:rPr lang="en-AU" b="1" dirty="0" smtClean="0">
                <a:solidFill>
                  <a:srgbClr val="FF0000"/>
                </a:solidFill>
              </a:rPr>
              <a:t>language</a:t>
            </a:r>
            <a:r>
              <a:rPr lang="en-AU" dirty="0" smtClean="0"/>
              <a:t> and the </a:t>
            </a:r>
            <a:r>
              <a:rPr lang="en-AU" b="1" dirty="0" smtClean="0">
                <a:solidFill>
                  <a:srgbClr val="FF0000"/>
                </a:solidFill>
              </a:rPr>
              <a:t>content</a:t>
            </a:r>
            <a:r>
              <a:rPr lang="en-AU" dirty="0" smtClean="0"/>
              <a:t> at an appropriate </a:t>
            </a:r>
            <a:r>
              <a:rPr lang="en-AU" dirty="0" smtClean="0">
                <a:ln>
                  <a:solidFill>
                    <a:srgbClr val="FFC000"/>
                  </a:solidFill>
                </a:ln>
              </a:rPr>
              <a:t>cognitive</a:t>
            </a:r>
            <a:r>
              <a:rPr lang="en-AU" dirty="0" smtClean="0"/>
              <a:t> level?</a:t>
            </a:r>
          </a:p>
          <a:p>
            <a:r>
              <a:rPr lang="en-AU" dirty="0" smtClean="0"/>
              <a:t>How do you ‘</a:t>
            </a:r>
            <a:r>
              <a:rPr lang="en-AU" dirty="0" smtClean="0">
                <a:solidFill>
                  <a:srgbClr val="FF0000"/>
                </a:solidFill>
              </a:rPr>
              <a:t>scaffold</a:t>
            </a:r>
            <a:r>
              <a:rPr lang="en-AU" dirty="0" smtClean="0"/>
              <a:t>’ the learning in your class so that your EAL?D learners are actively using the required language?</a:t>
            </a:r>
          </a:p>
          <a:p>
            <a:r>
              <a:rPr lang="en-AU" dirty="0" smtClean="0"/>
              <a:t>What ‘strategies’ do you provide so that your EAL/D learners can access the learning materials?</a:t>
            </a:r>
          </a:p>
          <a:p>
            <a:endParaRPr lang="en-AU" dirty="0"/>
          </a:p>
        </p:txBody>
      </p:sp>
      <p:sp>
        <p:nvSpPr>
          <p:cNvPr id="3" name="Title 2"/>
          <p:cNvSpPr>
            <a:spLocks noGrp="1"/>
          </p:cNvSpPr>
          <p:nvPr>
            <p:ph type="title"/>
          </p:nvPr>
        </p:nvSpPr>
        <p:spPr/>
        <p:txBody>
          <a:bodyPr>
            <a:normAutofit fontScale="90000"/>
          </a:bodyPr>
          <a:lstStyle/>
          <a:p>
            <a:pPr algn="ctr"/>
            <a:r>
              <a:rPr lang="en-AU" dirty="0" smtClean="0"/>
              <a:t>ESL Methodology and Strategies</a:t>
            </a:r>
            <a:endParaRPr lang="en-AU"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18</a:t>
            </a:fld>
            <a:endParaRPr lang="en-A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AU" dirty="0" smtClean="0"/>
              <a:t/>
            </a:r>
            <a:br>
              <a:rPr lang="en-AU" dirty="0" smtClean="0"/>
            </a:br>
            <a:endParaRPr lang="en-AU" dirty="0"/>
          </a:p>
        </p:txBody>
      </p:sp>
      <p:graphicFrame>
        <p:nvGraphicFramePr>
          <p:cNvPr id="7" name="Content Placeholder 6"/>
          <p:cNvGraphicFramePr>
            <a:graphicFrameLocks noGrp="1"/>
          </p:cNvGraphicFramePr>
          <p:nvPr>
            <p:ph idx="1"/>
          </p:nvPr>
        </p:nvGraphicFramePr>
        <p:xfrm>
          <a:off x="785786" y="214290"/>
          <a:ext cx="8229600" cy="6215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285720" y="428604"/>
            <a:ext cx="3000396" cy="2031325"/>
          </a:xfrm>
          <a:prstGeom prst="rect">
            <a:avLst/>
          </a:prstGeom>
          <a:noFill/>
        </p:spPr>
        <p:txBody>
          <a:bodyPr wrap="square" rtlCol="0">
            <a:spAutoFit/>
          </a:bodyPr>
          <a:lstStyle/>
          <a:p>
            <a:r>
              <a:rPr lang="en-AU" dirty="0" smtClean="0"/>
              <a:t>A focus on meaning</a:t>
            </a:r>
          </a:p>
          <a:p>
            <a:r>
              <a:rPr lang="en-AU" dirty="0" smtClean="0"/>
              <a:t>This requires </a:t>
            </a:r>
            <a:r>
              <a:rPr lang="en-AU" dirty="0" smtClean="0">
                <a:solidFill>
                  <a:srgbClr val="FF0000"/>
                </a:solidFill>
              </a:rPr>
              <a:t>input</a:t>
            </a:r>
            <a:r>
              <a:rPr lang="en-AU" dirty="0" smtClean="0"/>
              <a:t> or the language that learners listen to or read, to be </a:t>
            </a:r>
            <a:r>
              <a:rPr lang="en-AU" dirty="0" smtClean="0">
                <a:solidFill>
                  <a:srgbClr val="FF0000"/>
                </a:solidFill>
              </a:rPr>
              <a:t>comprehensible</a:t>
            </a:r>
            <a:r>
              <a:rPr lang="en-AU" dirty="0" smtClean="0"/>
              <a:t>. It also involves critical literacy</a:t>
            </a:r>
            <a:endParaRPr lang="en-AU" dirty="0"/>
          </a:p>
        </p:txBody>
      </p:sp>
      <p:sp>
        <p:nvSpPr>
          <p:cNvPr id="9" name="TextBox 8"/>
          <p:cNvSpPr txBox="1"/>
          <p:nvPr/>
        </p:nvSpPr>
        <p:spPr>
          <a:xfrm>
            <a:off x="214282" y="2857496"/>
            <a:ext cx="2000264" cy="2585323"/>
          </a:xfrm>
          <a:prstGeom prst="rect">
            <a:avLst/>
          </a:prstGeom>
          <a:noFill/>
        </p:spPr>
        <p:txBody>
          <a:bodyPr wrap="square" rtlCol="0">
            <a:spAutoFit/>
          </a:bodyPr>
          <a:lstStyle/>
          <a:p>
            <a:r>
              <a:rPr lang="en-AU" dirty="0" smtClean="0"/>
              <a:t>A focus on language </a:t>
            </a:r>
            <a:r>
              <a:rPr lang="en-AU" dirty="0" smtClean="0">
                <a:solidFill>
                  <a:srgbClr val="FF0000"/>
                </a:solidFill>
              </a:rPr>
              <a:t>forms and uses </a:t>
            </a:r>
            <a:r>
              <a:rPr lang="en-AU" dirty="0" smtClean="0"/>
              <a:t> - at the whole text, sentence and word level and the ability to critically analyse these.</a:t>
            </a:r>
            <a:endParaRPr lang="en-AU" dirty="0"/>
          </a:p>
        </p:txBody>
      </p:sp>
      <p:sp>
        <p:nvSpPr>
          <p:cNvPr id="10" name="TextBox 9"/>
          <p:cNvSpPr txBox="1"/>
          <p:nvPr/>
        </p:nvSpPr>
        <p:spPr>
          <a:xfrm>
            <a:off x="6643702" y="500042"/>
            <a:ext cx="2286016" cy="3139321"/>
          </a:xfrm>
          <a:prstGeom prst="rect">
            <a:avLst/>
          </a:prstGeom>
          <a:noFill/>
        </p:spPr>
        <p:txBody>
          <a:bodyPr wrap="square" rtlCol="0">
            <a:spAutoFit/>
          </a:bodyPr>
          <a:lstStyle/>
          <a:p>
            <a:r>
              <a:rPr lang="en-AU" dirty="0" smtClean="0"/>
              <a:t>A focus on use. This involves using language to transform what has been learned </a:t>
            </a:r>
            <a:r>
              <a:rPr lang="en-AU" b="1" dirty="0" smtClean="0">
                <a:solidFill>
                  <a:srgbClr val="FF0000"/>
                </a:solidFill>
              </a:rPr>
              <a:t>through</a:t>
            </a:r>
            <a:r>
              <a:rPr lang="en-AU" dirty="0" smtClean="0"/>
              <a:t> generating new knowledge, creating literature &amp; art, and acting on social realities</a:t>
            </a:r>
            <a:endParaRPr lang="en-AU" dirty="0"/>
          </a:p>
        </p:txBody>
      </p:sp>
      <p:cxnSp>
        <p:nvCxnSpPr>
          <p:cNvPr id="16" name="Straight Arrow Connector 15"/>
          <p:cNvCxnSpPr/>
          <p:nvPr/>
        </p:nvCxnSpPr>
        <p:spPr>
          <a:xfrm rot="5400000">
            <a:off x="6677447" y="4038199"/>
            <a:ext cx="1361271"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214678" y="1428736"/>
            <a:ext cx="1000132"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9" idx="3"/>
          </p:cNvCxnSpPr>
          <p:nvPr/>
        </p:nvCxnSpPr>
        <p:spPr>
          <a:xfrm>
            <a:off x="2214546" y="4150158"/>
            <a:ext cx="785818" cy="33050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729CA191-ABA6-4204-A15A-EA2BB0487549}" type="slidenum">
              <a:rPr lang="en-AU" smtClean="0"/>
              <a:pPr/>
              <a:t>19</a:t>
            </a:fld>
            <a:endParaRPr lang="en-A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0100" y="1643050"/>
            <a:ext cx="7072362" cy="2308324"/>
          </a:xfrm>
          <a:prstGeom prst="rect">
            <a:avLst/>
          </a:prstGeom>
        </p:spPr>
        <p:txBody>
          <a:bodyPr wrap="square">
            <a:spAutoFit/>
          </a:bodyPr>
          <a:lstStyle/>
          <a:p>
            <a:pPr algn="ctr"/>
            <a:r>
              <a:rPr lang="en-AU" sz="3600" dirty="0" smtClean="0"/>
              <a:t>What do your EAL/D learners need to do if they are to achieve success in their academic learning?</a:t>
            </a:r>
            <a:endParaRPr lang="en-AU" sz="3600" dirty="0"/>
          </a:p>
        </p:txBody>
      </p:sp>
      <p:sp>
        <p:nvSpPr>
          <p:cNvPr id="3" name="Slide Number Placeholder 2"/>
          <p:cNvSpPr>
            <a:spLocks noGrp="1"/>
          </p:cNvSpPr>
          <p:nvPr>
            <p:ph type="sldNum" sz="quarter" idx="12"/>
          </p:nvPr>
        </p:nvSpPr>
        <p:spPr/>
        <p:txBody>
          <a:bodyPr/>
          <a:lstStyle/>
          <a:p>
            <a:fld id="{729CA191-ABA6-4204-A15A-EA2BB0487549}" type="slidenum">
              <a:rPr lang="en-AU" smtClean="0"/>
              <a:pPr/>
              <a:t>2</a:t>
            </a:fld>
            <a:endParaRPr lang="en-A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1752256" y="142852"/>
            <a:ext cx="6034454" cy="6286544"/>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729CA191-ABA6-4204-A15A-EA2BB0487549}" type="slidenum">
              <a:rPr lang="en-AU" smtClean="0"/>
              <a:pPr/>
              <a:t>20</a:t>
            </a:fld>
            <a:endParaRPr lang="en-A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5.</a:t>
            </a:r>
            <a:endParaRPr lang="en-AU" dirty="0"/>
          </a:p>
        </p:txBody>
      </p:sp>
      <p:sp>
        <p:nvSpPr>
          <p:cNvPr id="3" name="Content Placeholder 2"/>
          <p:cNvSpPr>
            <a:spLocks noGrp="1"/>
          </p:cNvSpPr>
          <p:nvPr>
            <p:ph idx="1"/>
          </p:nvPr>
        </p:nvSpPr>
        <p:spPr/>
        <p:txBody>
          <a:bodyPr/>
          <a:lstStyle/>
          <a:p>
            <a:r>
              <a:rPr lang="en-AU" sz="3600" dirty="0" smtClean="0"/>
              <a:t>How do teachers know  where their EAL/D  learners are at in terms of  their English language development </a:t>
            </a:r>
            <a:r>
              <a:rPr lang="en-AU" sz="3600" dirty="0" smtClean="0">
                <a:solidFill>
                  <a:srgbClr val="FF0000"/>
                </a:solidFill>
              </a:rPr>
              <a:t>and</a:t>
            </a:r>
            <a:r>
              <a:rPr lang="en-AU" sz="3600" dirty="0" smtClean="0"/>
              <a:t> where they need to go?</a:t>
            </a:r>
          </a:p>
          <a:p>
            <a:pPr>
              <a:buNone/>
            </a:pPr>
            <a:endParaRPr lang="en-AU" sz="3600" dirty="0" smtClean="0"/>
          </a:p>
          <a:p>
            <a:pPr>
              <a:buNone/>
            </a:pPr>
            <a:endParaRPr lang="en-AU" dirty="0" smtClean="0"/>
          </a:p>
          <a:p>
            <a:pPr>
              <a:buNone/>
            </a:pPr>
            <a:endParaRPr lang="en-AU" dirty="0" smtClean="0"/>
          </a:p>
        </p:txBody>
      </p:sp>
      <p:sp>
        <p:nvSpPr>
          <p:cNvPr id="4" name="Slide Number Placeholder 3"/>
          <p:cNvSpPr>
            <a:spLocks noGrp="1"/>
          </p:cNvSpPr>
          <p:nvPr>
            <p:ph type="sldNum" sz="quarter" idx="12"/>
          </p:nvPr>
        </p:nvSpPr>
        <p:spPr/>
        <p:txBody>
          <a:bodyPr/>
          <a:lstStyle/>
          <a:p>
            <a:fld id="{729CA191-ABA6-4204-A15A-EA2BB0487549}" type="slidenum">
              <a:rPr lang="en-AU" smtClean="0"/>
              <a:pPr/>
              <a:t>21</a:t>
            </a:fld>
            <a:endParaRPr lang="en-A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AU" dirty="0" smtClean="0"/>
              <a:t>Think about</a:t>
            </a:r>
          </a:p>
          <a:p>
            <a:r>
              <a:rPr lang="en-AU" dirty="0" smtClean="0"/>
              <a:t>At what ESL level are the learners in your class?</a:t>
            </a:r>
          </a:p>
          <a:p>
            <a:r>
              <a:rPr lang="en-AU" dirty="0" smtClean="0"/>
              <a:t>What does this mean?</a:t>
            </a:r>
          </a:p>
          <a:p>
            <a:r>
              <a:rPr lang="en-AU" dirty="0" smtClean="0"/>
              <a:t>How do you move them on?</a:t>
            </a:r>
          </a:p>
          <a:p>
            <a:r>
              <a:rPr lang="en-AU" dirty="0" smtClean="0"/>
              <a:t>What planning is needed?</a:t>
            </a:r>
            <a:endParaRPr lang="en-AU" dirty="0"/>
          </a:p>
        </p:txBody>
      </p:sp>
      <p:sp>
        <p:nvSpPr>
          <p:cNvPr id="3" name="Title 2"/>
          <p:cNvSpPr>
            <a:spLocks noGrp="1"/>
          </p:cNvSpPr>
          <p:nvPr>
            <p:ph type="title"/>
          </p:nvPr>
        </p:nvSpPr>
        <p:spPr/>
        <p:txBody>
          <a:bodyPr/>
          <a:lstStyle/>
          <a:p>
            <a:pPr algn="ctr"/>
            <a:r>
              <a:rPr lang="en-AU" dirty="0" smtClean="0"/>
              <a:t>ESL Target Setting</a:t>
            </a:r>
            <a:endParaRPr lang="en-AU"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22</a:t>
            </a:fld>
            <a:endParaRPr lang="en-A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000100" y="1714488"/>
          <a:ext cx="7358115" cy="4067556"/>
        </p:xfrm>
        <a:graphic>
          <a:graphicData uri="http://schemas.openxmlformats.org/drawingml/2006/table">
            <a:tbl>
              <a:tblPr/>
              <a:tblGrid>
                <a:gridCol w="252703"/>
                <a:gridCol w="1776353"/>
                <a:gridCol w="1776353"/>
                <a:gridCol w="1776353"/>
                <a:gridCol w="1776353"/>
              </a:tblGrid>
              <a:tr h="101600">
                <a:tc>
                  <a:txBody>
                    <a:bodyPr/>
                    <a:lstStyle/>
                    <a:p>
                      <a:pPr algn="just">
                        <a:lnSpc>
                          <a:spcPct val="115000"/>
                        </a:lnSpc>
                        <a:spcAft>
                          <a:spcPts val="0"/>
                        </a:spcAft>
                      </a:pPr>
                      <a:endParaRPr lang="en-AU" sz="600" dirty="0">
                        <a:latin typeface="Calibri"/>
                        <a:ea typeface="Calibri"/>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500" b="1">
                          <a:latin typeface="Arial"/>
                          <a:ea typeface="Calibri"/>
                          <a:cs typeface="Times New Roman"/>
                        </a:rPr>
                        <a:t>Level3</a:t>
                      </a:r>
                      <a:endParaRPr lang="en-AU" sz="600">
                        <a:latin typeface="Calibri"/>
                        <a:ea typeface="Calibri"/>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500" b="1" dirty="0">
                          <a:latin typeface="Arial"/>
                          <a:ea typeface="Calibri"/>
                          <a:cs typeface="Times New Roman"/>
                        </a:rPr>
                        <a:t>Level4</a:t>
                      </a:r>
                      <a:endParaRPr lang="en-AU" sz="600" dirty="0">
                        <a:latin typeface="Calibri"/>
                        <a:ea typeface="Calibri"/>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a:lnSpc>
                          <a:spcPct val="115000"/>
                        </a:lnSpc>
                        <a:spcAft>
                          <a:spcPts val="0"/>
                        </a:spcAft>
                      </a:pPr>
                      <a:r>
                        <a:rPr lang="en-US" sz="500" b="1">
                          <a:latin typeface="Arial"/>
                          <a:ea typeface="Calibri"/>
                          <a:cs typeface="Times New Roman"/>
                        </a:rPr>
                        <a:t>Level5</a:t>
                      </a:r>
                      <a:endParaRPr lang="en-AU" sz="600">
                        <a:latin typeface="Calibri"/>
                        <a:ea typeface="Calibri"/>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500" b="1">
                          <a:latin typeface="Arial"/>
                          <a:ea typeface="Calibri"/>
                          <a:cs typeface="Times New Roman"/>
                        </a:rPr>
                        <a:t>Level 6</a:t>
                      </a:r>
                      <a:endParaRPr lang="en-AU" sz="600">
                        <a:latin typeface="Calibri"/>
                        <a:ea typeface="Calibri"/>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0400">
                <a:tc>
                  <a:txBody>
                    <a:bodyPr/>
                    <a:lstStyle/>
                    <a:p>
                      <a:pPr marL="71755" marR="71755" algn="just">
                        <a:lnSpc>
                          <a:spcPct val="115000"/>
                        </a:lnSpc>
                        <a:spcAft>
                          <a:spcPts val="0"/>
                        </a:spcAft>
                      </a:pPr>
                      <a:r>
                        <a:rPr lang="en-US" sz="600" b="1">
                          <a:latin typeface="Calibri"/>
                          <a:ea typeface="Calibri"/>
                          <a:cs typeface="Times New Roman"/>
                        </a:rPr>
                        <a:t>Listening</a:t>
                      </a:r>
                      <a:endParaRPr lang="en-AU" sz="600">
                        <a:latin typeface="Calibri"/>
                        <a:ea typeface="Calibri"/>
                        <a:cs typeface="Times New Roman"/>
                      </a:endParaRPr>
                    </a:p>
                  </a:txBody>
                  <a:tcPr marL="39757" marR="39757"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600" b="1" dirty="0">
                          <a:solidFill>
                            <a:srgbClr val="000000"/>
                          </a:solidFill>
                          <a:latin typeface="Arial"/>
                          <a:ea typeface="Calibri"/>
                          <a:cs typeface="Times New Roman"/>
                        </a:rPr>
                        <a:t>L L3.1 Communication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learn through SAE, identify some main points/ details, sequence and infer from short spoken texts</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L L3.2 Socio-cultural understandings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identify some oral text types, respond to social cues, and interpret intonation and stress</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L L3.3 Language structures and features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follow the language structures and features of some social and school-based oral texts</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L L3.4 Learning-how-to-learn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seek repetition/clarification and use known language and some visual support to extend understanding of oral texts.</a:t>
                      </a:r>
                      <a:endParaRPr lang="en-AU" sz="600" dirty="0">
                        <a:latin typeface="Calibri"/>
                        <a:ea typeface="Calibri"/>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600" b="1" dirty="0">
                          <a:solidFill>
                            <a:srgbClr val="000000"/>
                          </a:solidFill>
                          <a:latin typeface="Arial"/>
                          <a:ea typeface="Calibri"/>
                          <a:cs typeface="Times New Roman"/>
                        </a:rPr>
                        <a:t>L L4.1 Communication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make some inferences, identify main ideas and connect ideas and details in extended talk in familiar language across the curriculum</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L L4.2 Socio-cultural understandings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err="1">
                          <a:solidFill>
                            <a:srgbClr val="000000"/>
                          </a:solidFill>
                          <a:latin typeface="Arial"/>
                          <a:ea typeface="Calibri"/>
                          <a:cs typeface="Times New Roman"/>
                        </a:rPr>
                        <a:t>recognise</a:t>
                      </a:r>
                      <a:r>
                        <a:rPr lang="en-US" sz="600" dirty="0">
                          <a:solidFill>
                            <a:srgbClr val="000000"/>
                          </a:solidFill>
                          <a:latin typeface="Arial"/>
                          <a:ea typeface="Calibri"/>
                          <a:cs typeface="Times New Roman"/>
                        </a:rPr>
                        <a:t> purposes of oral texts and respond to different registers</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L L4.3 Language structures and features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follow some colloquialisms, idioms and some complex vocabulary/structures in extended talk</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L L4.4 Learning-how-to-learn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clarify meaning using classroom and outside resources.</a:t>
                      </a:r>
                      <a:endParaRPr lang="en-AU" sz="600" dirty="0">
                        <a:latin typeface="Calibri"/>
                        <a:ea typeface="Calibri"/>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a:lnSpc>
                          <a:spcPct val="115000"/>
                        </a:lnSpc>
                        <a:spcAft>
                          <a:spcPts val="0"/>
                        </a:spcAft>
                      </a:pPr>
                      <a:r>
                        <a:rPr lang="en-US" sz="600" b="1" dirty="0">
                          <a:solidFill>
                            <a:srgbClr val="000000"/>
                          </a:solidFill>
                          <a:latin typeface="Arial"/>
                          <a:ea typeface="Calibri"/>
                          <a:cs typeface="Times New Roman"/>
                        </a:rPr>
                        <a:t>L L5.1 Communication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follow social SAE easily and follow main ideas in discussions and extended talk and identify relevant information from subject-specific talk</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L L5.2 Socio-cultural understandings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identify some interpersonal, expressive and cultural aspects that affect SAE use</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L L5.3 Language structures and features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identify key oral structural and language features of more complex texts </a:t>
                      </a:r>
                      <a:r>
                        <a:rPr lang="en-US" sz="600" b="1" dirty="0">
                          <a:solidFill>
                            <a:srgbClr val="000000"/>
                          </a:solidFill>
                          <a:latin typeface="Arial"/>
                          <a:ea typeface="Calibri"/>
                          <a:cs typeface="Times New Roman"/>
                        </a:rPr>
                        <a:t/>
                      </a:r>
                      <a:br>
                        <a:rPr lang="en-US" sz="600" b="1" dirty="0">
                          <a:solidFill>
                            <a:srgbClr val="000000"/>
                          </a:solidFill>
                          <a:latin typeface="Arial"/>
                          <a:ea typeface="Calibri"/>
                          <a:cs typeface="Times New Roman"/>
                        </a:rPr>
                      </a:br>
                      <a:r>
                        <a:rPr lang="en-US" sz="600" b="1" dirty="0">
                          <a:solidFill>
                            <a:srgbClr val="000000"/>
                          </a:solidFill>
                          <a:latin typeface="Arial"/>
                          <a:ea typeface="Calibri"/>
                          <a:cs typeface="Times New Roman"/>
                        </a:rPr>
                        <a:t>L L5.4 Learning-how-to-learn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rely on speaker's explanations.</a:t>
                      </a:r>
                      <a:endParaRPr lang="en-AU" sz="600" dirty="0">
                        <a:latin typeface="Calibri"/>
                        <a:ea typeface="Calibri"/>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600" b="1">
                          <a:solidFill>
                            <a:srgbClr val="000000"/>
                          </a:solidFill>
                          <a:latin typeface="Arial"/>
                          <a:ea typeface="Calibri"/>
                          <a:cs typeface="Times New Roman"/>
                        </a:rPr>
                        <a:t>L L6.1 Communication</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follow informal and formal SAE in many social and classroom situations</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L L6.2 Socio-cultural understandings</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infer intentions, some cultural nuances, humour and metaphors with support </a:t>
                      </a:r>
                      <a:r>
                        <a:rPr lang="en-US" sz="600" b="1">
                          <a:solidFill>
                            <a:srgbClr val="000000"/>
                          </a:solidFill>
                          <a:latin typeface="Arial"/>
                          <a:ea typeface="Calibri"/>
                          <a:cs typeface="Times New Roman"/>
                        </a:rPr>
                        <a:t/>
                      </a:r>
                      <a:br>
                        <a:rPr lang="en-US" sz="600" b="1">
                          <a:solidFill>
                            <a:srgbClr val="000000"/>
                          </a:solidFill>
                          <a:latin typeface="Arial"/>
                          <a:ea typeface="Calibri"/>
                          <a:cs typeface="Times New Roman"/>
                        </a:rPr>
                      </a:br>
                      <a:r>
                        <a:rPr lang="en-US" sz="600" b="1">
                          <a:solidFill>
                            <a:srgbClr val="000000"/>
                          </a:solidFill>
                          <a:latin typeface="Arial"/>
                          <a:ea typeface="Calibri"/>
                          <a:cs typeface="Times New Roman"/>
                        </a:rPr>
                        <a:t>L L6.3 Language structures &amp; features</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follow extended oral texts from a range of registers, demonstrating increased knowledge of vocabulary and complex structures</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L L6.4 Learning-how-to-learn</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reflect on and assess content for relevance and accuracy.</a:t>
                      </a:r>
                      <a:endParaRPr lang="en-AU" sz="600">
                        <a:latin typeface="Calibri"/>
                        <a:ea typeface="Calibri"/>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2000">
                <a:tc>
                  <a:txBody>
                    <a:bodyPr/>
                    <a:lstStyle/>
                    <a:p>
                      <a:pPr marL="71755" marR="71755" algn="just">
                        <a:lnSpc>
                          <a:spcPct val="115000"/>
                        </a:lnSpc>
                        <a:spcAft>
                          <a:spcPts val="0"/>
                        </a:spcAft>
                      </a:pPr>
                      <a:r>
                        <a:rPr lang="en-US" sz="600" b="1">
                          <a:latin typeface="Calibri"/>
                          <a:ea typeface="Calibri"/>
                          <a:cs typeface="Times New Roman"/>
                        </a:rPr>
                        <a:t>Speaking</a:t>
                      </a:r>
                      <a:endParaRPr lang="en-AU" sz="600">
                        <a:latin typeface="Calibri"/>
                        <a:ea typeface="Calibri"/>
                        <a:cs typeface="Times New Roman"/>
                      </a:endParaRPr>
                    </a:p>
                  </a:txBody>
                  <a:tcPr marL="39757" marR="39757"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600" b="1">
                          <a:solidFill>
                            <a:srgbClr val="000000"/>
                          </a:solidFill>
                          <a:latin typeface="Arial"/>
                          <a:ea typeface="Calibri"/>
                          <a:cs typeface="Times New Roman"/>
                        </a:rPr>
                        <a:t>S L3.1 Communication</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communicate and learn through SAE in predictable situations and construct sequenced oral texts using limited SAE</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S L3.2 Socio-cultural understandings</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use aspects of spoken SAE language behaviour when communicating and learning at school</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S L3.3 Language structures and features </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manipulate learned structures and features to make original utterances,characterised by simplified language and varying grammatical accuracy </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S L3.4 Learning-how-to-learn</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practise, take some risks, initiate talk with support.</a:t>
                      </a:r>
                      <a:endParaRPr lang="en-AU" sz="600">
                        <a:latin typeface="Calibri"/>
                        <a:ea typeface="Calibri"/>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AU" sz="600" b="1" dirty="0">
                          <a:solidFill>
                            <a:schemeClr val="tx1"/>
                          </a:solidFill>
                          <a:latin typeface="Arial"/>
                          <a:ea typeface="Times New Roman"/>
                          <a:cs typeface="Times New Roman"/>
                        </a:rPr>
                        <a:t>S L4.1 Communication</a:t>
                      </a:r>
                      <a:r>
                        <a:rPr lang="en-AU" sz="600" dirty="0">
                          <a:solidFill>
                            <a:schemeClr val="tx1"/>
                          </a:solidFill>
                          <a:latin typeface="Arial"/>
                          <a:ea typeface="Times New Roman"/>
                          <a:cs typeface="Times New Roman"/>
                        </a:rPr>
                        <a:t/>
                      </a:r>
                      <a:br>
                        <a:rPr lang="en-AU" sz="600" dirty="0">
                          <a:solidFill>
                            <a:schemeClr val="tx1"/>
                          </a:solidFill>
                          <a:latin typeface="Arial"/>
                          <a:ea typeface="Times New Roman"/>
                          <a:cs typeface="Times New Roman"/>
                        </a:rPr>
                      </a:br>
                      <a:r>
                        <a:rPr lang="en-AU" sz="800" b="1" u="sng" dirty="0">
                          <a:solidFill>
                            <a:srgbClr val="FF0000"/>
                          </a:solidFill>
                          <a:latin typeface="Arial"/>
                          <a:ea typeface="Times New Roman"/>
                          <a:cs typeface="Times New Roman"/>
                        </a:rPr>
                        <a:t>express the main point and some detail of ideas </a:t>
                      </a:r>
                      <a:r>
                        <a:rPr lang="en-AU" sz="600" dirty="0">
                          <a:solidFill>
                            <a:schemeClr val="tx1"/>
                          </a:solidFill>
                          <a:latin typeface="Arial"/>
                          <a:ea typeface="Times New Roman"/>
                          <a:cs typeface="Times New Roman"/>
                        </a:rPr>
                        <a:t>and </a:t>
                      </a:r>
                      <a:r>
                        <a:rPr lang="en-AU" sz="800" b="1" u="sng" dirty="0">
                          <a:solidFill>
                            <a:srgbClr val="FF0000"/>
                          </a:solidFill>
                          <a:latin typeface="Arial"/>
                          <a:ea typeface="Times New Roman"/>
                          <a:cs typeface="Times New Roman"/>
                        </a:rPr>
                        <a:t>opinions</a:t>
                      </a:r>
                      <a:r>
                        <a:rPr lang="en-AU" sz="600" dirty="0">
                          <a:solidFill>
                            <a:schemeClr val="tx1"/>
                          </a:solidFill>
                          <a:latin typeface="Arial"/>
                          <a:ea typeface="Times New Roman"/>
                          <a:cs typeface="Times New Roman"/>
                        </a:rPr>
                        <a:t> in supportive classroom situations, using a range of familiar spoken texts types</a:t>
                      </a:r>
                      <a:br>
                        <a:rPr lang="en-AU" sz="600" dirty="0">
                          <a:solidFill>
                            <a:schemeClr val="tx1"/>
                          </a:solidFill>
                          <a:latin typeface="Arial"/>
                          <a:ea typeface="Times New Roman"/>
                          <a:cs typeface="Times New Roman"/>
                        </a:rPr>
                      </a:br>
                      <a:r>
                        <a:rPr lang="en-AU" sz="600" b="1" dirty="0">
                          <a:solidFill>
                            <a:schemeClr val="tx1"/>
                          </a:solidFill>
                          <a:latin typeface="Arial"/>
                          <a:ea typeface="Times New Roman"/>
                          <a:cs typeface="Times New Roman"/>
                        </a:rPr>
                        <a:t>S L4.2 Socio-cultural understandings</a:t>
                      </a:r>
                      <a:r>
                        <a:rPr lang="en-AU" sz="600" dirty="0">
                          <a:solidFill>
                            <a:schemeClr val="tx1"/>
                          </a:solidFill>
                          <a:latin typeface="Arial"/>
                          <a:ea typeface="Times New Roman"/>
                          <a:cs typeface="Times New Roman"/>
                        </a:rPr>
                        <a:t/>
                      </a:r>
                      <a:br>
                        <a:rPr lang="en-AU" sz="600" dirty="0">
                          <a:solidFill>
                            <a:schemeClr val="tx1"/>
                          </a:solidFill>
                          <a:latin typeface="Arial"/>
                          <a:ea typeface="Times New Roman"/>
                          <a:cs typeface="Times New Roman"/>
                        </a:rPr>
                      </a:br>
                      <a:r>
                        <a:rPr lang="en-AU" sz="600" dirty="0">
                          <a:solidFill>
                            <a:schemeClr val="tx1"/>
                          </a:solidFill>
                          <a:latin typeface="Arial"/>
                          <a:ea typeface="Times New Roman"/>
                          <a:cs typeface="Times New Roman"/>
                        </a:rPr>
                        <a:t>use SAE register features including intonation in </a:t>
                      </a:r>
                      <a:r>
                        <a:rPr lang="en-AU" sz="800" b="1" dirty="0">
                          <a:solidFill>
                            <a:srgbClr val="FF0000"/>
                          </a:solidFill>
                          <a:latin typeface="Arial"/>
                          <a:ea typeface="Times New Roman"/>
                          <a:cs typeface="Times New Roman"/>
                        </a:rPr>
                        <a:t>formal and informal situations</a:t>
                      </a:r>
                      <a:r>
                        <a:rPr lang="en-AU" sz="600" dirty="0">
                          <a:solidFill>
                            <a:schemeClr val="tx1"/>
                          </a:solidFill>
                          <a:latin typeface="Arial"/>
                          <a:ea typeface="Times New Roman"/>
                          <a:cs typeface="Times New Roman"/>
                        </a:rPr>
                        <a:t/>
                      </a:r>
                      <a:br>
                        <a:rPr lang="en-AU" sz="600" dirty="0">
                          <a:solidFill>
                            <a:schemeClr val="tx1"/>
                          </a:solidFill>
                          <a:latin typeface="Arial"/>
                          <a:ea typeface="Times New Roman"/>
                          <a:cs typeface="Times New Roman"/>
                        </a:rPr>
                      </a:br>
                      <a:r>
                        <a:rPr lang="en-AU" sz="600" b="1" dirty="0">
                          <a:solidFill>
                            <a:schemeClr val="tx1"/>
                          </a:solidFill>
                          <a:latin typeface="Arial"/>
                          <a:ea typeface="Times New Roman"/>
                          <a:cs typeface="Times New Roman"/>
                        </a:rPr>
                        <a:t>S L4.3 Language structures and features</a:t>
                      </a:r>
                      <a:r>
                        <a:rPr lang="en-AU" sz="600" dirty="0">
                          <a:solidFill>
                            <a:schemeClr val="tx1"/>
                          </a:solidFill>
                          <a:latin typeface="Arial"/>
                          <a:ea typeface="Times New Roman"/>
                          <a:cs typeface="Times New Roman"/>
                        </a:rPr>
                        <a:t/>
                      </a:r>
                      <a:br>
                        <a:rPr lang="en-AU" sz="600" dirty="0">
                          <a:solidFill>
                            <a:schemeClr val="tx1"/>
                          </a:solidFill>
                          <a:latin typeface="Arial"/>
                          <a:ea typeface="Times New Roman"/>
                          <a:cs typeface="Times New Roman"/>
                        </a:rPr>
                      </a:br>
                      <a:r>
                        <a:rPr lang="en-AU" sz="600" dirty="0">
                          <a:solidFill>
                            <a:schemeClr val="tx1"/>
                          </a:solidFill>
                          <a:latin typeface="Arial"/>
                          <a:ea typeface="Times New Roman"/>
                          <a:cs typeface="Times New Roman"/>
                        </a:rPr>
                        <a:t>adapt available SAE vocabulary and some </a:t>
                      </a:r>
                      <a:r>
                        <a:rPr lang="en-AU" sz="800" b="1" u="sng" dirty="0">
                          <a:solidFill>
                            <a:srgbClr val="FF0000"/>
                          </a:solidFill>
                          <a:latin typeface="Arial"/>
                          <a:ea typeface="Times New Roman"/>
                          <a:cs typeface="Times New Roman"/>
                        </a:rPr>
                        <a:t>complex structures </a:t>
                      </a:r>
                      <a:r>
                        <a:rPr lang="en-AU" sz="600" dirty="0">
                          <a:solidFill>
                            <a:schemeClr val="tx1"/>
                          </a:solidFill>
                          <a:latin typeface="Arial"/>
                          <a:ea typeface="Times New Roman"/>
                          <a:cs typeface="Times New Roman"/>
                        </a:rPr>
                        <a:t>for expanded talk with grammatical accuracy, pronunciation and stress</a:t>
                      </a:r>
                      <a:br>
                        <a:rPr lang="en-AU" sz="600" dirty="0">
                          <a:solidFill>
                            <a:schemeClr val="tx1"/>
                          </a:solidFill>
                          <a:latin typeface="Arial"/>
                          <a:ea typeface="Times New Roman"/>
                          <a:cs typeface="Times New Roman"/>
                        </a:rPr>
                      </a:br>
                      <a:r>
                        <a:rPr lang="en-AU" sz="600" b="1" dirty="0">
                          <a:solidFill>
                            <a:schemeClr val="tx1"/>
                          </a:solidFill>
                          <a:latin typeface="Arial"/>
                          <a:ea typeface="Times New Roman"/>
                          <a:cs typeface="Times New Roman"/>
                        </a:rPr>
                        <a:t>S L4.4 Learning-how-to-learn</a:t>
                      </a:r>
                      <a:r>
                        <a:rPr lang="en-AU" sz="600" dirty="0">
                          <a:solidFill>
                            <a:schemeClr val="tx1"/>
                          </a:solidFill>
                          <a:latin typeface="Arial"/>
                          <a:ea typeface="Times New Roman"/>
                          <a:cs typeface="Times New Roman"/>
                        </a:rPr>
                        <a:t/>
                      </a:r>
                      <a:br>
                        <a:rPr lang="en-AU" sz="600" dirty="0">
                          <a:solidFill>
                            <a:schemeClr val="tx1"/>
                          </a:solidFill>
                          <a:latin typeface="Arial"/>
                          <a:ea typeface="Times New Roman"/>
                          <a:cs typeface="Times New Roman"/>
                        </a:rPr>
                      </a:br>
                      <a:r>
                        <a:rPr lang="en-AU" sz="600" dirty="0">
                          <a:solidFill>
                            <a:schemeClr val="tx1"/>
                          </a:solidFill>
                          <a:latin typeface="Arial"/>
                          <a:ea typeface="Times New Roman"/>
                          <a:cs typeface="Times New Roman"/>
                        </a:rPr>
                        <a:t>access and incorporate SAE into own oral repertoire from a range of oral and written sources. </a:t>
                      </a:r>
                      <a:endParaRPr lang="en-AU" sz="600" dirty="0">
                        <a:solidFill>
                          <a:schemeClr val="tx1"/>
                        </a:solidFill>
                        <a:latin typeface="Calibri"/>
                        <a:ea typeface="Calibri"/>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a:lnSpc>
                          <a:spcPct val="115000"/>
                        </a:lnSpc>
                        <a:spcAft>
                          <a:spcPts val="0"/>
                        </a:spcAft>
                      </a:pPr>
                      <a:r>
                        <a:rPr lang="en-AU" sz="600" b="1" dirty="0">
                          <a:solidFill>
                            <a:srgbClr val="000000"/>
                          </a:solidFill>
                          <a:latin typeface="Arial"/>
                          <a:ea typeface="Times New Roman"/>
                          <a:cs typeface="Times New Roman"/>
                        </a:rPr>
                        <a:t>S L5.1 Communication</a:t>
                      </a:r>
                      <a:r>
                        <a:rPr lang="en-AU" sz="600" dirty="0">
                          <a:solidFill>
                            <a:srgbClr val="000000"/>
                          </a:solidFill>
                          <a:latin typeface="Arial"/>
                          <a:ea typeface="Times New Roman"/>
                          <a:cs typeface="Times New Roman"/>
                        </a:rPr>
                        <a:t/>
                      </a:r>
                      <a:br>
                        <a:rPr lang="en-AU" sz="600" dirty="0">
                          <a:solidFill>
                            <a:srgbClr val="000000"/>
                          </a:solidFill>
                          <a:latin typeface="Arial"/>
                          <a:ea typeface="Times New Roman"/>
                          <a:cs typeface="Times New Roman"/>
                        </a:rPr>
                      </a:br>
                      <a:r>
                        <a:rPr lang="en-AU" sz="600" dirty="0">
                          <a:solidFill>
                            <a:srgbClr val="000000"/>
                          </a:solidFill>
                          <a:latin typeface="Arial"/>
                          <a:ea typeface="Times New Roman"/>
                          <a:cs typeface="Times New Roman"/>
                        </a:rPr>
                        <a:t>participate actively in social, expressive and informational contexts and elaborate ideas, with support </a:t>
                      </a:r>
                      <a:br>
                        <a:rPr lang="en-AU" sz="600" dirty="0">
                          <a:solidFill>
                            <a:srgbClr val="000000"/>
                          </a:solidFill>
                          <a:latin typeface="Arial"/>
                          <a:ea typeface="Times New Roman"/>
                          <a:cs typeface="Times New Roman"/>
                        </a:rPr>
                      </a:br>
                      <a:r>
                        <a:rPr lang="en-AU" sz="600" b="1" dirty="0">
                          <a:solidFill>
                            <a:srgbClr val="000000"/>
                          </a:solidFill>
                          <a:latin typeface="Arial"/>
                          <a:ea typeface="Times New Roman"/>
                          <a:cs typeface="Times New Roman"/>
                        </a:rPr>
                        <a:t>S L5.2 Socio-cultural understandings</a:t>
                      </a:r>
                      <a:r>
                        <a:rPr lang="en-AU" sz="600" dirty="0">
                          <a:solidFill>
                            <a:srgbClr val="000000"/>
                          </a:solidFill>
                          <a:latin typeface="Arial"/>
                          <a:ea typeface="Times New Roman"/>
                          <a:cs typeface="Times New Roman"/>
                        </a:rPr>
                        <a:t/>
                      </a:r>
                      <a:br>
                        <a:rPr lang="en-AU" sz="600" dirty="0">
                          <a:solidFill>
                            <a:srgbClr val="000000"/>
                          </a:solidFill>
                          <a:latin typeface="Arial"/>
                          <a:ea typeface="Times New Roman"/>
                          <a:cs typeface="Times New Roman"/>
                        </a:rPr>
                      </a:br>
                      <a:r>
                        <a:rPr lang="en-AU" sz="600" dirty="0">
                          <a:solidFill>
                            <a:srgbClr val="000000"/>
                          </a:solidFill>
                          <a:latin typeface="Arial"/>
                          <a:ea typeface="Times New Roman"/>
                          <a:cs typeface="Times New Roman"/>
                        </a:rPr>
                        <a:t>use appropriate SAE in formal and informal situations, applying some cultural conventions </a:t>
                      </a:r>
                      <a:br>
                        <a:rPr lang="en-AU" sz="600" dirty="0">
                          <a:solidFill>
                            <a:srgbClr val="000000"/>
                          </a:solidFill>
                          <a:latin typeface="Arial"/>
                          <a:ea typeface="Times New Roman"/>
                          <a:cs typeface="Times New Roman"/>
                        </a:rPr>
                      </a:br>
                      <a:r>
                        <a:rPr lang="en-AU" sz="600" b="1" dirty="0">
                          <a:solidFill>
                            <a:srgbClr val="000000"/>
                          </a:solidFill>
                          <a:latin typeface="Arial"/>
                          <a:ea typeface="Times New Roman"/>
                          <a:cs typeface="Times New Roman"/>
                        </a:rPr>
                        <a:t>S L5.3 Language structures and features</a:t>
                      </a:r>
                      <a:r>
                        <a:rPr lang="en-AU" sz="600" dirty="0">
                          <a:solidFill>
                            <a:srgbClr val="000000"/>
                          </a:solidFill>
                          <a:latin typeface="Arial"/>
                          <a:ea typeface="Times New Roman"/>
                          <a:cs typeface="Times New Roman"/>
                        </a:rPr>
                        <a:t/>
                      </a:r>
                      <a:br>
                        <a:rPr lang="en-AU" sz="600" dirty="0">
                          <a:solidFill>
                            <a:srgbClr val="000000"/>
                          </a:solidFill>
                          <a:latin typeface="Arial"/>
                          <a:ea typeface="Times New Roman"/>
                          <a:cs typeface="Times New Roman"/>
                        </a:rPr>
                      </a:br>
                      <a:r>
                        <a:rPr lang="en-AU" sz="600" dirty="0">
                          <a:solidFill>
                            <a:srgbClr val="000000"/>
                          </a:solidFill>
                          <a:latin typeface="Arial"/>
                          <a:ea typeface="Times New Roman"/>
                          <a:cs typeface="Times New Roman"/>
                        </a:rPr>
                        <a:t>demonstrate control over basic oral vocabulary and language structures with uneven accuracy of some grammatical features and imagery in complex talk </a:t>
                      </a:r>
                      <a:br>
                        <a:rPr lang="en-AU" sz="600" dirty="0">
                          <a:solidFill>
                            <a:srgbClr val="000000"/>
                          </a:solidFill>
                          <a:latin typeface="Arial"/>
                          <a:ea typeface="Times New Roman"/>
                          <a:cs typeface="Times New Roman"/>
                        </a:rPr>
                      </a:br>
                      <a:r>
                        <a:rPr lang="en-AU" sz="600" b="1" dirty="0">
                          <a:solidFill>
                            <a:srgbClr val="000000"/>
                          </a:solidFill>
                          <a:latin typeface="Arial"/>
                          <a:ea typeface="Times New Roman"/>
                          <a:cs typeface="Times New Roman"/>
                        </a:rPr>
                        <a:t>S L5.4 Learning-how-to-learn</a:t>
                      </a:r>
                      <a:r>
                        <a:rPr lang="en-AU" sz="600" dirty="0">
                          <a:solidFill>
                            <a:srgbClr val="000000"/>
                          </a:solidFill>
                          <a:latin typeface="Arial"/>
                          <a:ea typeface="Times New Roman"/>
                          <a:cs typeface="Times New Roman"/>
                        </a:rPr>
                        <a:t/>
                      </a:r>
                      <a:br>
                        <a:rPr lang="en-AU" sz="600" dirty="0">
                          <a:solidFill>
                            <a:srgbClr val="000000"/>
                          </a:solidFill>
                          <a:latin typeface="Arial"/>
                          <a:ea typeface="Times New Roman"/>
                          <a:cs typeface="Times New Roman"/>
                        </a:rPr>
                      </a:br>
                      <a:r>
                        <a:rPr lang="en-AU" sz="600" dirty="0">
                          <a:solidFill>
                            <a:srgbClr val="000000"/>
                          </a:solidFill>
                          <a:latin typeface="Arial"/>
                          <a:ea typeface="Times New Roman"/>
                          <a:cs typeface="Times New Roman"/>
                        </a:rPr>
                        <a:t>use knowledge of SAE to sustain and monitor spoken SAE. </a:t>
                      </a:r>
                      <a:endParaRPr lang="en-AU" sz="600" dirty="0">
                        <a:latin typeface="Calibri"/>
                        <a:ea typeface="Calibri"/>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600" b="1" dirty="0">
                          <a:solidFill>
                            <a:srgbClr val="000000"/>
                          </a:solidFill>
                          <a:latin typeface="Arial"/>
                          <a:ea typeface="Calibri"/>
                          <a:cs typeface="Times New Roman"/>
                        </a:rPr>
                        <a:t>S L6.1 Communication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communicate effectively in familiar formal and informal social and learning contexts</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S L6.2 Socio-cultural understandings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adapt language to their own and their listeners’ needs</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S L6.3 Language structures &amp; features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speak fluently with some control over subject-specific registers, abstract terms, imagery and complex structures</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S L6.4 Learning-how-to-learn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plan, reflect and use different sources to improve language.</a:t>
                      </a:r>
                      <a:endParaRPr lang="en-AU" sz="600" dirty="0">
                        <a:latin typeface="Calibri"/>
                        <a:ea typeface="Calibri"/>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1000100" y="571480"/>
            <a:ext cx="7143800" cy="1077218"/>
          </a:xfrm>
          <a:prstGeom prst="rect">
            <a:avLst/>
          </a:prstGeom>
          <a:noFill/>
        </p:spPr>
        <p:txBody>
          <a:bodyPr wrap="square" rtlCol="0">
            <a:spAutoFit/>
          </a:bodyPr>
          <a:lstStyle/>
          <a:p>
            <a:pPr algn="ctr"/>
            <a:r>
              <a:rPr lang="en-AU" sz="3200" dirty="0" smtClean="0"/>
              <a:t>NTCF ESL Levels – Secondary </a:t>
            </a:r>
          </a:p>
          <a:p>
            <a:pPr algn="ctr"/>
            <a:r>
              <a:rPr lang="en-AU" sz="3200" dirty="0" smtClean="0"/>
              <a:t>Listening and Speaking</a:t>
            </a:r>
            <a:endParaRPr lang="en-AU" sz="3200"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23</a:t>
            </a:fld>
            <a:endParaRPr lang="en-A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0100" y="571480"/>
            <a:ext cx="7143800" cy="1077218"/>
          </a:xfrm>
          <a:prstGeom prst="rect">
            <a:avLst/>
          </a:prstGeom>
          <a:noFill/>
        </p:spPr>
        <p:txBody>
          <a:bodyPr wrap="square" rtlCol="0">
            <a:spAutoFit/>
          </a:bodyPr>
          <a:lstStyle/>
          <a:p>
            <a:pPr algn="ctr"/>
            <a:r>
              <a:rPr lang="en-AU" sz="3200" dirty="0" smtClean="0"/>
              <a:t>NTCF ESL Levels – Secondary </a:t>
            </a:r>
          </a:p>
          <a:p>
            <a:pPr algn="ctr"/>
            <a:r>
              <a:rPr lang="en-AU" sz="3200" dirty="0" smtClean="0"/>
              <a:t>Reading and Writing</a:t>
            </a:r>
            <a:endParaRPr lang="en-AU" sz="3200" dirty="0"/>
          </a:p>
        </p:txBody>
      </p:sp>
      <p:graphicFrame>
        <p:nvGraphicFramePr>
          <p:cNvPr id="7" name="Table 6"/>
          <p:cNvGraphicFramePr>
            <a:graphicFrameLocks noGrp="1"/>
          </p:cNvGraphicFramePr>
          <p:nvPr/>
        </p:nvGraphicFramePr>
        <p:xfrm>
          <a:off x="785786" y="1643050"/>
          <a:ext cx="7643866" cy="3896999"/>
        </p:xfrm>
        <a:graphic>
          <a:graphicData uri="http://schemas.openxmlformats.org/drawingml/2006/table">
            <a:tbl>
              <a:tblPr/>
              <a:tblGrid>
                <a:gridCol w="275543"/>
                <a:gridCol w="1745279"/>
                <a:gridCol w="1918979"/>
                <a:gridCol w="1859529"/>
                <a:gridCol w="1844536"/>
              </a:tblGrid>
              <a:tr h="97227">
                <a:tc>
                  <a:txBody>
                    <a:bodyPr/>
                    <a:lstStyle/>
                    <a:p>
                      <a:pPr marL="71755" marR="71755" algn="just">
                        <a:lnSpc>
                          <a:spcPct val="115000"/>
                        </a:lnSpc>
                        <a:spcAft>
                          <a:spcPts val="0"/>
                        </a:spcAft>
                      </a:pPr>
                      <a:endParaRPr lang="en-AU" sz="600" dirty="0">
                        <a:latin typeface="Calibri"/>
                        <a:ea typeface="Calibri"/>
                        <a:cs typeface="Times New Roman"/>
                      </a:endParaRPr>
                    </a:p>
                  </a:txBody>
                  <a:tcPr marL="40776" marR="40776"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600" b="1">
                          <a:latin typeface="Arial"/>
                          <a:ea typeface="Calibri"/>
                          <a:cs typeface="Times New Roman"/>
                        </a:rPr>
                        <a:t>Level 3</a:t>
                      </a:r>
                      <a:endParaRPr lang="en-AU" sz="600">
                        <a:latin typeface="Calibri"/>
                        <a:ea typeface="Calibri"/>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600" b="1" dirty="0">
                          <a:latin typeface="Arial"/>
                          <a:ea typeface="Calibri"/>
                          <a:cs typeface="Times New Roman"/>
                        </a:rPr>
                        <a:t>Level 4</a:t>
                      </a:r>
                      <a:endParaRPr lang="en-AU" sz="600" dirty="0">
                        <a:latin typeface="Calibri"/>
                        <a:ea typeface="Calibri"/>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lnSpc>
                          <a:spcPct val="115000"/>
                        </a:lnSpc>
                        <a:spcAft>
                          <a:spcPts val="0"/>
                        </a:spcAft>
                      </a:pPr>
                      <a:r>
                        <a:rPr lang="en-US" sz="600" b="1">
                          <a:latin typeface="Arial"/>
                          <a:ea typeface="Calibri"/>
                          <a:cs typeface="Times New Roman"/>
                        </a:rPr>
                        <a:t>Level 5</a:t>
                      </a:r>
                      <a:endParaRPr lang="en-AU" sz="600">
                        <a:latin typeface="Calibri"/>
                        <a:ea typeface="Calibri"/>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600" b="1">
                          <a:latin typeface="Arial"/>
                          <a:ea typeface="Calibri"/>
                          <a:cs typeface="Times New Roman"/>
                        </a:rPr>
                        <a:t>Level 6</a:t>
                      </a:r>
                      <a:endParaRPr lang="en-AU" sz="600">
                        <a:latin typeface="Calibri"/>
                        <a:ea typeface="Calibri"/>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7308">
                <a:tc>
                  <a:txBody>
                    <a:bodyPr/>
                    <a:lstStyle/>
                    <a:p>
                      <a:pPr marL="71755" marR="71755" algn="just">
                        <a:lnSpc>
                          <a:spcPct val="115000"/>
                        </a:lnSpc>
                        <a:spcAft>
                          <a:spcPts val="0"/>
                        </a:spcAft>
                      </a:pPr>
                      <a:r>
                        <a:rPr lang="en-US" sz="600" b="1">
                          <a:latin typeface="Calibri"/>
                          <a:ea typeface="Calibri"/>
                          <a:cs typeface="Times New Roman"/>
                        </a:rPr>
                        <a:t>Reading</a:t>
                      </a:r>
                      <a:endParaRPr lang="en-AU" sz="600">
                        <a:latin typeface="Calibri"/>
                        <a:ea typeface="Calibri"/>
                        <a:cs typeface="Times New Roman"/>
                      </a:endParaRPr>
                    </a:p>
                  </a:txBody>
                  <a:tcPr marL="40776" marR="40776"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600" b="1" dirty="0">
                          <a:solidFill>
                            <a:srgbClr val="000000"/>
                          </a:solidFill>
                          <a:latin typeface="Arial"/>
                          <a:ea typeface="Calibri"/>
                          <a:cs typeface="Times New Roman"/>
                        </a:rPr>
                        <a:t>R L3.1 Communication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read with understanding texts containing predictable structures and everyday language</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R L3.2 Socio-cultural understandings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identify some SAE text purposes and features and differences in spoken and written SAE</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R L3.3 Language structures and features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read with understanding, cueing into basic text </a:t>
                      </a:r>
                      <a:r>
                        <a:rPr lang="en-US" sz="600" dirty="0" err="1">
                          <a:solidFill>
                            <a:srgbClr val="000000"/>
                          </a:solidFill>
                          <a:latin typeface="Arial"/>
                          <a:ea typeface="Calibri"/>
                          <a:cs typeface="Times New Roman"/>
                        </a:rPr>
                        <a:t>organisation</a:t>
                      </a:r>
                      <a:r>
                        <a:rPr lang="en-US" sz="600" dirty="0">
                          <a:solidFill>
                            <a:srgbClr val="000000"/>
                          </a:solidFill>
                          <a:latin typeface="Arial"/>
                          <a:ea typeface="Calibri"/>
                          <a:cs typeface="Times New Roman"/>
                        </a:rPr>
                        <a:t> and features of written SAE</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R L3.4 Learning-how-to-learn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use a range of strategies to work out meanings of some unfamiliar texts.</a:t>
                      </a:r>
                      <a:endParaRPr lang="en-AU" sz="600" dirty="0">
                        <a:latin typeface="Calibri"/>
                        <a:ea typeface="Calibri"/>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600" b="1" dirty="0">
                          <a:solidFill>
                            <a:srgbClr val="000000"/>
                          </a:solidFill>
                          <a:latin typeface="Arial"/>
                          <a:ea typeface="Calibri"/>
                          <a:cs typeface="Times New Roman"/>
                        </a:rPr>
                        <a:t>R L4.1 </a:t>
                      </a:r>
                      <a:r>
                        <a:rPr lang="en-US" sz="600" b="1" dirty="0" smtClean="0">
                          <a:solidFill>
                            <a:srgbClr val="000000"/>
                          </a:solidFill>
                          <a:latin typeface="Arial"/>
                          <a:ea typeface="Calibri"/>
                          <a:cs typeface="Times New Roman"/>
                        </a:rPr>
                        <a:t>Communication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800" b="1" i="0" dirty="0" smtClean="0">
                          <a:solidFill>
                            <a:srgbClr val="FF0000"/>
                          </a:solidFill>
                          <a:latin typeface="Arial"/>
                          <a:ea typeface="Calibri"/>
                          <a:cs typeface="Times New Roman"/>
                        </a:rPr>
                        <a:t>read with </a:t>
                      </a:r>
                      <a:r>
                        <a:rPr lang="en-US" sz="800" b="1" i="0" u="sng" dirty="0" smtClean="0">
                          <a:solidFill>
                            <a:srgbClr val="FF0000"/>
                          </a:solidFill>
                          <a:latin typeface="Arial"/>
                          <a:ea typeface="Calibri"/>
                          <a:cs typeface="Times New Roman"/>
                        </a:rPr>
                        <a:t>understanding</a:t>
                      </a:r>
                      <a:r>
                        <a:rPr lang="en-US" sz="800" b="1" i="0" dirty="0" smtClean="0">
                          <a:solidFill>
                            <a:srgbClr val="FF0000"/>
                          </a:solidFill>
                          <a:latin typeface="Arial"/>
                          <a:ea typeface="Calibri"/>
                          <a:cs typeface="Times New Roman"/>
                        </a:rPr>
                        <a:t> a </a:t>
                      </a:r>
                      <a:r>
                        <a:rPr lang="en-US" sz="800" b="1" i="0" u="sng" dirty="0">
                          <a:solidFill>
                            <a:srgbClr val="FF0000"/>
                          </a:solidFill>
                          <a:latin typeface="Arial"/>
                          <a:ea typeface="Calibri"/>
                          <a:cs typeface="Times New Roman"/>
                        </a:rPr>
                        <a:t>range</a:t>
                      </a:r>
                      <a:r>
                        <a:rPr lang="en-US" sz="800" b="1" i="0" dirty="0">
                          <a:solidFill>
                            <a:srgbClr val="FF0000"/>
                          </a:solidFill>
                          <a:latin typeface="Arial"/>
                          <a:ea typeface="Calibri"/>
                          <a:cs typeface="Times New Roman"/>
                        </a:rPr>
                        <a:t> of literary, factual and electronic media texts </a:t>
                      </a:r>
                      <a:r>
                        <a:rPr lang="en-US" sz="600" dirty="0">
                          <a:solidFill>
                            <a:srgbClr val="000000"/>
                          </a:solidFill>
                          <a:latin typeface="Arial"/>
                          <a:ea typeface="Calibri"/>
                          <a:cs typeface="Times New Roman"/>
                        </a:rPr>
                        <a:t>and make some inferences in structured activities</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R L4.2 Socio-cultural understandings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identify text purposes and </a:t>
                      </a:r>
                      <a:r>
                        <a:rPr lang="en-US" sz="600" b="1" u="sng" dirty="0" smtClean="0">
                          <a:solidFill>
                            <a:srgbClr val="FF0000"/>
                          </a:solidFill>
                          <a:latin typeface="Arial"/>
                          <a:ea typeface="Calibri"/>
                          <a:cs typeface="Times New Roman"/>
                        </a:rPr>
                        <a:t>compare</a:t>
                      </a:r>
                      <a:r>
                        <a:rPr lang="en-US" sz="600" b="1" u="sng" dirty="0" smtClean="0">
                          <a:solidFill>
                            <a:srgbClr val="000000"/>
                          </a:solidFill>
                          <a:latin typeface="Arial"/>
                          <a:ea typeface="Calibri"/>
                          <a:cs typeface="Times New Roman"/>
                        </a:rPr>
                        <a:t> </a:t>
                      </a:r>
                      <a:r>
                        <a:rPr lang="en-US" sz="600" b="1" u="sng" dirty="0">
                          <a:solidFill>
                            <a:srgbClr val="FF0000"/>
                          </a:solidFill>
                          <a:latin typeface="Arial"/>
                          <a:ea typeface="Calibri"/>
                          <a:cs typeface="Times New Roman"/>
                        </a:rPr>
                        <a:t>their own cultural </a:t>
                      </a:r>
                      <a:r>
                        <a:rPr lang="en-US" sz="600" dirty="0">
                          <a:solidFill>
                            <a:srgbClr val="FF0000"/>
                          </a:solidFill>
                          <a:latin typeface="Arial"/>
                          <a:ea typeface="Calibri"/>
                          <a:cs typeface="Times New Roman"/>
                        </a:rPr>
                        <a:t>knowledge with text information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R </a:t>
                      </a:r>
                      <a:r>
                        <a:rPr lang="en-US" sz="600" b="1" dirty="0" smtClean="0">
                          <a:solidFill>
                            <a:srgbClr val="000000"/>
                          </a:solidFill>
                          <a:latin typeface="Arial"/>
                          <a:ea typeface="Calibri"/>
                          <a:cs typeface="Times New Roman"/>
                        </a:rPr>
                        <a:t>L4.3 </a:t>
                      </a:r>
                      <a:r>
                        <a:rPr lang="en-US" sz="600" b="1" dirty="0">
                          <a:solidFill>
                            <a:srgbClr val="000000"/>
                          </a:solidFill>
                          <a:latin typeface="Arial"/>
                          <a:ea typeface="Calibri"/>
                          <a:cs typeface="Times New Roman"/>
                        </a:rPr>
                        <a:t>Language structures and features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800" b="1" dirty="0" smtClean="0">
                          <a:solidFill>
                            <a:srgbClr val="FF0000"/>
                          </a:solidFill>
                          <a:latin typeface="Arial"/>
                          <a:ea typeface="Calibri"/>
                          <a:cs typeface="Times New Roman"/>
                        </a:rPr>
                        <a:t>follow some complex texts</a:t>
                      </a:r>
                      <a:r>
                        <a:rPr lang="en-US" sz="600" dirty="0" smtClean="0">
                          <a:solidFill>
                            <a:srgbClr val="000000"/>
                          </a:solidFill>
                          <a:latin typeface="Arial"/>
                          <a:ea typeface="Calibri"/>
                          <a:cs typeface="Times New Roman"/>
                        </a:rPr>
                        <a:t>, </a:t>
                      </a:r>
                      <a:r>
                        <a:rPr lang="en-US" sz="600" dirty="0">
                          <a:solidFill>
                            <a:srgbClr val="000000"/>
                          </a:solidFill>
                          <a:latin typeface="Arial"/>
                          <a:ea typeface="Calibri"/>
                          <a:cs typeface="Times New Roman"/>
                        </a:rPr>
                        <a:t>imagery and the </a:t>
                      </a:r>
                      <a:r>
                        <a:rPr lang="en-US" sz="600" dirty="0" err="1">
                          <a:solidFill>
                            <a:srgbClr val="000000"/>
                          </a:solidFill>
                          <a:latin typeface="Arial"/>
                          <a:ea typeface="Calibri"/>
                          <a:cs typeface="Times New Roman"/>
                        </a:rPr>
                        <a:t>organisation</a:t>
                      </a:r>
                      <a:r>
                        <a:rPr lang="en-US" sz="600" dirty="0">
                          <a:solidFill>
                            <a:srgbClr val="000000"/>
                          </a:solidFill>
                          <a:latin typeface="Arial"/>
                          <a:ea typeface="Calibri"/>
                          <a:cs typeface="Times New Roman"/>
                        </a:rPr>
                        <a:t> of information, keywords and connecting ideas, with support</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R L4.4 Learning-how-to-learn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use a range of strategies for working out meanings of words.</a:t>
                      </a:r>
                      <a:endParaRPr lang="en-AU" sz="600" dirty="0">
                        <a:latin typeface="Calibri"/>
                        <a:ea typeface="Calibri"/>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a:lnSpc>
                          <a:spcPct val="115000"/>
                        </a:lnSpc>
                        <a:spcAft>
                          <a:spcPts val="0"/>
                        </a:spcAft>
                      </a:pPr>
                      <a:r>
                        <a:rPr lang="en-US" sz="600" b="1" dirty="0">
                          <a:solidFill>
                            <a:srgbClr val="000000"/>
                          </a:solidFill>
                          <a:latin typeface="Arial"/>
                          <a:ea typeface="Calibri"/>
                          <a:cs typeface="Times New Roman"/>
                        </a:rPr>
                        <a:t>R L5.1 Communication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read a range of literary, factual and electronic media texts and draw inferences, with support </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R L5.2 Socio-cultural understandings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identify text purpose, how information is </a:t>
                      </a:r>
                      <a:r>
                        <a:rPr lang="en-US" sz="600" dirty="0" err="1">
                          <a:solidFill>
                            <a:srgbClr val="000000"/>
                          </a:solidFill>
                          <a:latin typeface="Arial"/>
                          <a:ea typeface="Calibri"/>
                          <a:cs typeface="Times New Roman"/>
                        </a:rPr>
                        <a:t>organised</a:t>
                      </a:r>
                      <a:r>
                        <a:rPr lang="en-US" sz="600" dirty="0">
                          <a:solidFill>
                            <a:srgbClr val="000000"/>
                          </a:solidFill>
                          <a:latin typeface="Arial"/>
                          <a:ea typeface="Calibri"/>
                          <a:cs typeface="Times New Roman"/>
                        </a:rPr>
                        <a:t> and presented in SAE texts, and some cultural perspectives</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R L5.3 Language structures and features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interpret a range of complex texts cueing into key </a:t>
                      </a:r>
                      <a:r>
                        <a:rPr lang="en-US" sz="600" dirty="0" err="1">
                          <a:solidFill>
                            <a:srgbClr val="000000"/>
                          </a:solidFill>
                          <a:latin typeface="Arial"/>
                          <a:ea typeface="Calibri"/>
                          <a:cs typeface="Times New Roman"/>
                        </a:rPr>
                        <a:t>organisational</a:t>
                      </a:r>
                      <a:r>
                        <a:rPr lang="en-US" sz="600" dirty="0">
                          <a:solidFill>
                            <a:srgbClr val="000000"/>
                          </a:solidFill>
                          <a:latin typeface="Arial"/>
                          <a:ea typeface="Calibri"/>
                          <a:cs typeface="Times New Roman"/>
                        </a:rPr>
                        <a:t> and language features</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R L5.4 Learning-how-to-learn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apply strategies to comprehend and learn at whole text, sentence and word levels.</a:t>
                      </a:r>
                      <a:endParaRPr lang="en-AU" sz="600" dirty="0">
                        <a:latin typeface="Calibri"/>
                        <a:ea typeface="Calibri"/>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600" b="1">
                          <a:solidFill>
                            <a:srgbClr val="000000"/>
                          </a:solidFill>
                          <a:latin typeface="Arial"/>
                          <a:ea typeface="Calibri"/>
                          <a:cs typeface="Times New Roman"/>
                        </a:rPr>
                        <a:t>R L6.1 Communication</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read various authentic, lengthy, factual and literary texts for interpretations beyond literal levels, with support</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R L6.2 Socio-cultural understandings</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relate SAE text format, structure and language choice to purpose and audience </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R L6.3</a:t>
                      </a:r>
                      <a:r>
                        <a:rPr lang="en-US" sz="600">
                          <a:solidFill>
                            <a:srgbClr val="000000"/>
                          </a:solidFill>
                          <a:latin typeface="Arial"/>
                          <a:ea typeface="Calibri"/>
                          <a:cs typeface="Times New Roman"/>
                        </a:rPr>
                        <a:t> Language structures &amp; features</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interpret complex language used in a range of accessible and more challenging texts</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R L6.4 Learning-how-to-learn</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monitor reading and select strategies suited to the text and task.</a:t>
                      </a:r>
                      <a:endParaRPr lang="en-AU" sz="600">
                        <a:latin typeface="Calibri"/>
                        <a:ea typeface="Calibri"/>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535">
                <a:tc>
                  <a:txBody>
                    <a:bodyPr/>
                    <a:lstStyle/>
                    <a:p>
                      <a:pPr marL="71755" marR="71755" algn="just">
                        <a:lnSpc>
                          <a:spcPct val="115000"/>
                        </a:lnSpc>
                        <a:spcAft>
                          <a:spcPts val="0"/>
                        </a:spcAft>
                      </a:pPr>
                      <a:r>
                        <a:rPr lang="en-US" sz="600" b="1">
                          <a:latin typeface="Calibri"/>
                          <a:ea typeface="Calibri"/>
                          <a:cs typeface="Times New Roman"/>
                        </a:rPr>
                        <a:t>Writing</a:t>
                      </a:r>
                      <a:endParaRPr lang="en-AU" sz="600">
                        <a:latin typeface="Calibri"/>
                        <a:ea typeface="Calibri"/>
                        <a:cs typeface="Times New Roman"/>
                      </a:endParaRPr>
                    </a:p>
                  </a:txBody>
                  <a:tcPr marL="40776" marR="40776"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600" b="1">
                          <a:solidFill>
                            <a:srgbClr val="000000"/>
                          </a:solidFill>
                          <a:latin typeface="Arial"/>
                          <a:ea typeface="Calibri"/>
                          <a:cs typeface="Times New Roman"/>
                        </a:rPr>
                        <a:t>W L3.1 Communication</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write simple, creative and informational texts using familiar spoken and written language from modelled texts</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W L3.2 Socio-cultural understandings</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use some common SAE text types sometimes taking account of purpose and audience</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W L3.3 Language structures and features</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use some cohesive features and attempt independent writing and vocabulary choice with some errors in SAE structures and spelling</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W L3.4 Learning-how-to-learn</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plan, write and redraft texts with support.</a:t>
                      </a:r>
                      <a:endParaRPr lang="en-AU" sz="600">
                        <a:latin typeface="Calibri"/>
                        <a:ea typeface="Calibri"/>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600" b="1" dirty="0">
                          <a:solidFill>
                            <a:srgbClr val="000000"/>
                          </a:solidFill>
                          <a:latin typeface="Arial"/>
                          <a:ea typeface="Calibri"/>
                          <a:cs typeface="Times New Roman"/>
                        </a:rPr>
                        <a:t>W L4.1 Communication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use a basic repertoire </a:t>
                      </a:r>
                      <a:r>
                        <a:rPr lang="en-US" sz="800" dirty="0">
                          <a:solidFill>
                            <a:srgbClr val="000000"/>
                          </a:solidFill>
                          <a:latin typeface="Arial"/>
                          <a:ea typeface="Calibri"/>
                          <a:cs typeface="Times New Roman"/>
                        </a:rPr>
                        <a:t>of </a:t>
                      </a:r>
                      <a:r>
                        <a:rPr lang="en-US" sz="800" b="1" dirty="0">
                          <a:solidFill>
                            <a:srgbClr val="FF0000"/>
                          </a:solidFill>
                          <a:latin typeface="Arial"/>
                          <a:ea typeface="Calibri"/>
                          <a:cs typeface="Times New Roman"/>
                        </a:rPr>
                        <a:t>text types </a:t>
                      </a:r>
                      <a:r>
                        <a:rPr lang="en-US" sz="600" dirty="0">
                          <a:solidFill>
                            <a:srgbClr val="000000"/>
                          </a:solidFill>
                          <a:latin typeface="Arial"/>
                          <a:ea typeface="Calibri"/>
                          <a:cs typeface="Times New Roman"/>
                        </a:rPr>
                        <a:t>(creative and informational) </a:t>
                      </a:r>
                      <a:r>
                        <a:rPr lang="en-US" sz="800" b="1" dirty="0">
                          <a:solidFill>
                            <a:srgbClr val="FF0000"/>
                          </a:solidFill>
                          <a:latin typeface="Arial"/>
                          <a:ea typeface="Calibri"/>
                          <a:cs typeface="Times New Roman"/>
                        </a:rPr>
                        <a:t>across the curriculum </a:t>
                      </a:r>
                      <a:r>
                        <a:rPr lang="en-US" sz="600" b="1" dirty="0">
                          <a:solidFill>
                            <a:srgbClr val="FF0000"/>
                          </a:solidFill>
                          <a:latin typeface="Arial"/>
                          <a:ea typeface="Calibri"/>
                          <a:cs typeface="Times New Roman"/>
                        </a:rPr>
                        <a:t>f</a:t>
                      </a:r>
                      <a:r>
                        <a:rPr lang="en-US" sz="600" dirty="0">
                          <a:solidFill>
                            <a:srgbClr val="000000"/>
                          </a:solidFill>
                          <a:latin typeface="Arial"/>
                          <a:ea typeface="Calibri"/>
                          <a:cs typeface="Times New Roman"/>
                        </a:rPr>
                        <a:t>or a given audience</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W L4.2 Socio-cultural understandings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800" b="1" dirty="0">
                          <a:solidFill>
                            <a:srgbClr val="FF0000"/>
                          </a:solidFill>
                          <a:latin typeface="Arial"/>
                          <a:ea typeface="Calibri"/>
                          <a:cs typeface="Times New Roman"/>
                        </a:rPr>
                        <a:t>write texts for particular purposes </a:t>
                      </a:r>
                      <a:r>
                        <a:rPr lang="en-US" sz="600" dirty="0">
                          <a:solidFill>
                            <a:srgbClr val="000000"/>
                          </a:solidFill>
                          <a:latin typeface="Arial"/>
                          <a:ea typeface="Calibri"/>
                          <a:cs typeface="Times New Roman"/>
                        </a:rPr>
                        <a:t>and audience</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W L4.3 Language structures and features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show some accuracy in text features, </a:t>
                      </a:r>
                      <a:r>
                        <a:rPr lang="en-US" sz="600" dirty="0" err="1">
                          <a:solidFill>
                            <a:srgbClr val="000000"/>
                          </a:solidFill>
                          <a:latin typeface="Arial"/>
                          <a:ea typeface="Calibri"/>
                          <a:cs typeface="Times New Roman"/>
                        </a:rPr>
                        <a:t>organisation</a:t>
                      </a:r>
                      <a:r>
                        <a:rPr lang="en-US" sz="600" dirty="0">
                          <a:solidFill>
                            <a:srgbClr val="000000"/>
                          </a:solidFill>
                          <a:latin typeface="Arial"/>
                          <a:ea typeface="Calibri"/>
                          <a:cs typeface="Times New Roman"/>
                        </a:rPr>
                        <a:t>, </a:t>
                      </a:r>
                      <a:r>
                        <a:rPr lang="en-US" sz="800" b="1" dirty="0">
                          <a:solidFill>
                            <a:srgbClr val="FF0000"/>
                          </a:solidFill>
                          <a:latin typeface="Arial"/>
                          <a:ea typeface="Calibri"/>
                          <a:cs typeface="Times New Roman"/>
                        </a:rPr>
                        <a:t>cohesion</a:t>
                      </a:r>
                      <a:r>
                        <a:rPr lang="en-US" sz="600" dirty="0">
                          <a:solidFill>
                            <a:srgbClr val="000000"/>
                          </a:solidFill>
                          <a:latin typeface="Arial"/>
                          <a:ea typeface="Calibri"/>
                          <a:cs typeface="Times New Roman"/>
                        </a:rPr>
                        <a:t>, imagery and </a:t>
                      </a:r>
                      <a:r>
                        <a:rPr lang="en-US" sz="800" b="1" dirty="0">
                          <a:solidFill>
                            <a:srgbClr val="FF0000"/>
                          </a:solidFill>
                          <a:latin typeface="Arial"/>
                          <a:ea typeface="Calibri"/>
                          <a:cs typeface="Times New Roman"/>
                        </a:rPr>
                        <a:t>complex sentence structures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W L4.4 Learning-how-to-learn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800" b="1" dirty="0">
                          <a:solidFill>
                            <a:srgbClr val="FF0000"/>
                          </a:solidFill>
                          <a:latin typeface="Arial"/>
                          <a:ea typeface="Calibri"/>
                          <a:cs typeface="Times New Roman"/>
                        </a:rPr>
                        <a:t>plan, write, apply spelling, access vocabulary, edit and reflect on the process.</a:t>
                      </a:r>
                      <a:endParaRPr lang="en-AU" sz="800" b="1" dirty="0">
                        <a:solidFill>
                          <a:srgbClr val="FF0000"/>
                        </a:solidFill>
                        <a:latin typeface="Calibri"/>
                        <a:ea typeface="Calibri"/>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l">
                        <a:lnSpc>
                          <a:spcPct val="115000"/>
                        </a:lnSpc>
                        <a:spcAft>
                          <a:spcPts val="0"/>
                        </a:spcAft>
                      </a:pPr>
                      <a:r>
                        <a:rPr lang="en-US" sz="600" b="1">
                          <a:solidFill>
                            <a:srgbClr val="000000"/>
                          </a:solidFill>
                          <a:latin typeface="Arial"/>
                          <a:ea typeface="Calibri"/>
                          <a:cs typeface="Times New Roman"/>
                        </a:rPr>
                        <a:t>W L5.1 Communication</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write personal, imaginative and informational texts across the curriculum incorporating language and ideas from different sources, with support for the more complex texts</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W L5.2 Socio-cultural understandings</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adjust writing formats to intended context, audience and purpose with support</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W L5.3 Language structures and features</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write coherent texts with sufficient control of linguistic structure and features</a:t>
                      </a:r>
                      <a:br>
                        <a:rPr lang="en-US" sz="600">
                          <a:solidFill>
                            <a:srgbClr val="000000"/>
                          </a:solidFill>
                          <a:latin typeface="Arial"/>
                          <a:ea typeface="Calibri"/>
                          <a:cs typeface="Times New Roman"/>
                        </a:rPr>
                      </a:br>
                      <a:r>
                        <a:rPr lang="en-US" sz="600" b="1">
                          <a:solidFill>
                            <a:srgbClr val="000000"/>
                          </a:solidFill>
                          <a:latin typeface="Arial"/>
                          <a:ea typeface="Calibri"/>
                          <a:cs typeface="Times New Roman"/>
                        </a:rPr>
                        <a:t>W L5.4 Learning-how-to-learn</a:t>
                      </a:r>
                      <a:r>
                        <a:rPr lang="en-US" sz="600">
                          <a:solidFill>
                            <a:srgbClr val="000000"/>
                          </a:solidFill>
                          <a:latin typeface="Arial"/>
                          <a:ea typeface="Calibri"/>
                          <a:cs typeface="Times New Roman"/>
                        </a:rPr>
                        <a:t/>
                      </a:r>
                      <a:br>
                        <a:rPr lang="en-US" sz="600">
                          <a:solidFill>
                            <a:srgbClr val="000000"/>
                          </a:solidFill>
                          <a:latin typeface="Arial"/>
                          <a:ea typeface="Calibri"/>
                          <a:cs typeface="Times New Roman"/>
                        </a:rPr>
                      </a:br>
                      <a:r>
                        <a:rPr lang="en-US" sz="600">
                          <a:solidFill>
                            <a:srgbClr val="000000"/>
                          </a:solidFill>
                          <a:latin typeface="Arial"/>
                          <a:ea typeface="Calibri"/>
                          <a:cs typeface="Times New Roman"/>
                        </a:rPr>
                        <a:t>plan and edit their work to improve range and clarity of expression.</a:t>
                      </a:r>
                      <a:endParaRPr lang="en-AU" sz="600">
                        <a:latin typeface="Calibri"/>
                        <a:ea typeface="Calibri"/>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600" b="1" dirty="0">
                          <a:solidFill>
                            <a:srgbClr val="000000"/>
                          </a:solidFill>
                          <a:latin typeface="Arial"/>
                          <a:ea typeface="Calibri"/>
                          <a:cs typeface="Times New Roman"/>
                        </a:rPr>
                        <a:t>W L6.1 Communication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write an extensive range of personal, imaginative and informational texts from across the curriculum</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W L6.2 Socio-cultural understandings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adapt writing for audience and purpose</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W L6.3 Language structures &amp; features</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write coherent texts demonstrating an expanded range of SAE structural features for linking ideas</a:t>
                      </a:r>
                      <a:br>
                        <a:rPr lang="en-US" sz="600" dirty="0">
                          <a:solidFill>
                            <a:srgbClr val="000000"/>
                          </a:solidFill>
                          <a:latin typeface="Arial"/>
                          <a:ea typeface="Calibri"/>
                          <a:cs typeface="Times New Roman"/>
                        </a:rPr>
                      </a:br>
                      <a:r>
                        <a:rPr lang="en-US" sz="600" b="1" dirty="0">
                          <a:solidFill>
                            <a:srgbClr val="000000"/>
                          </a:solidFill>
                          <a:latin typeface="Arial"/>
                          <a:ea typeface="Calibri"/>
                          <a:cs typeface="Times New Roman"/>
                        </a:rPr>
                        <a:t>W L6.4 Learning-how-to-learn</a:t>
                      </a:r>
                      <a:r>
                        <a:rPr lang="en-US" sz="600" dirty="0">
                          <a:solidFill>
                            <a:srgbClr val="000000"/>
                          </a:solidFill>
                          <a:latin typeface="Arial"/>
                          <a:ea typeface="Calibri"/>
                          <a:cs typeface="Times New Roman"/>
                        </a:rPr>
                        <a:t/>
                      </a:r>
                      <a:br>
                        <a:rPr lang="en-US" sz="600" dirty="0">
                          <a:solidFill>
                            <a:srgbClr val="000000"/>
                          </a:solidFill>
                          <a:latin typeface="Arial"/>
                          <a:ea typeface="Calibri"/>
                          <a:cs typeface="Times New Roman"/>
                        </a:rPr>
                      </a:br>
                      <a:r>
                        <a:rPr lang="en-US" sz="600" dirty="0">
                          <a:solidFill>
                            <a:srgbClr val="000000"/>
                          </a:solidFill>
                          <a:latin typeface="Arial"/>
                          <a:ea typeface="Calibri"/>
                          <a:cs typeface="Times New Roman"/>
                        </a:rPr>
                        <a:t>plan, review and redraft writing to enhance fluency, accuracy and appropriateness to purpose and audience.</a:t>
                      </a:r>
                      <a:endParaRPr lang="en-AU" sz="600" dirty="0">
                        <a:latin typeface="Calibri"/>
                        <a:ea typeface="Calibri"/>
                        <a:cs typeface="Times New Roman"/>
                      </a:endParaRPr>
                    </a:p>
                  </a:txBody>
                  <a:tcPr marL="40776" marR="407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729CA191-ABA6-4204-A15A-EA2BB0487549}" type="slidenum">
              <a:rPr lang="en-AU" smtClean="0"/>
              <a:pPr/>
              <a:t>24</a:t>
            </a:fld>
            <a:endParaRPr lang="en-A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624078" indent="-514350">
              <a:buFont typeface="+mj-lt"/>
              <a:buAutoNum type="arabicPeriod"/>
            </a:pPr>
            <a:r>
              <a:rPr lang="en-AU" dirty="0" smtClean="0"/>
              <a:t>Note what you already know about you students’ language strengths and their language learning needs. </a:t>
            </a:r>
            <a:r>
              <a:rPr lang="en-AU" dirty="0" smtClean="0">
                <a:solidFill>
                  <a:schemeClr val="accent1">
                    <a:lumMod val="75000"/>
                  </a:schemeClr>
                </a:solidFill>
              </a:rPr>
              <a:t>(</a:t>
            </a:r>
            <a:r>
              <a:rPr lang="en-AU" sz="2000" i="1" dirty="0" smtClean="0">
                <a:solidFill>
                  <a:schemeClr val="accent1">
                    <a:lumMod val="75000"/>
                  </a:schemeClr>
                </a:solidFill>
              </a:rPr>
              <a:t>NTCF ESL Levels</a:t>
            </a:r>
            <a:r>
              <a:rPr lang="en-AU" dirty="0" smtClean="0">
                <a:solidFill>
                  <a:schemeClr val="accent1">
                    <a:lumMod val="75000"/>
                  </a:schemeClr>
                </a:solidFill>
              </a:rPr>
              <a:t>)</a:t>
            </a:r>
          </a:p>
          <a:p>
            <a:pPr marL="624078" indent="-514350">
              <a:buFont typeface="+mj-lt"/>
              <a:buAutoNum type="arabicPeriod"/>
            </a:pPr>
            <a:r>
              <a:rPr lang="en-AU" dirty="0" smtClean="0">
                <a:solidFill>
                  <a:srgbClr val="FF0000"/>
                </a:solidFill>
              </a:rPr>
              <a:t>Identify the language </a:t>
            </a:r>
            <a:r>
              <a:rPr lang="en-AU" dirty="0" smtClean="0"/>
              <a:t>that is </a:t>
            </a:r>
            <a:r>
              <a:rPr lang="en-AU" dirty="0" smtClean="0">
                <a:solidFill>
                  <a:srgbClr val="FF0000"/>
                </a:solidFill>
              </a:rPr>
              <a:t>central</a:t>
            </a:r>
            <a:r>
              <a:rPr lang="en-AU" dirty="0" smtClean="0"/>
              <a:t> to the particular topic you plan to teach </a:t>
            </a:r>
            <a:r>
              <a:rPr lang="en-AU" dirty="0" smtClean="0">
                <a:solidFill>
                  <a:schemeClr val="accent1">
                    <a:lumMod val="75000"/>
                  </a:schemeClr>
                </a:solidFill>
              </a:rPr>
              <a:t>(</a:t>
            </a:r>
            <a:r>
              <a:rPr lang="en-AU" sz="2000" i="1" dirty="0" smtClean="0">
                <a:solidFill>
                  <a:schemeClr val="accent1">
                    <a:lumMod val="75000"/>
                  </a:schemeClr>
                </a:solidFill>
              </a:rPr>
              <a:t>Analysis</a:t>
            </a:r>
            <a:r>
              <a:rPr lang="en-AU" dirty="0" smtClean="0">
                <a:solidFill>
                  <a:schemeClr val="accent1">
                    <a:lumMod val="75000"/>
                  </a:schemeClr>
                </a:solidFill>
              </a:rPr>
              <a:t>)</a:t>
            </a:r>
          </a:p>
          <a:p>
            <a:pPr marL="624078" indent="-514350">
              <a:buFont typeface="+mj-lt"/>
              <a:buAutoNum type="arabicPeriod"/>
            </a:pPr>
            <a:r>
              <a:rPr lang="en-AU" dirty="0" smtClean="0">
                <a:solidFill>
                  <a:srgbClr val="FF0000"/>
                </a:solidFill>
              </a:rPr>
              <a:t>Select the key language </a:t>
            </a:r>
            <a:r>
              <a:rPr lang="en-AU" dirty="0" smtClean="0"/>
              <a:t>on which you will focus </a:t>
            </a:r>
            <a:r>
              <a:rPr lang="en-AU" dirty="0" smtClean="0">
                <a:solidFill>
                  <a:schemeClr val="accent1">
                    <a:lumMod val="75000"/>
                  </a:schemeClr>
                </a:solidFill>
              </a:rPr>
              <a:t>(</a:t>
            </a:r>
            <a:r>
              <a:rPr lang="en-AU" sz="2000" i="1" dirty="0" smtClean="0">
                <a:solidFill>
                  <a:schemeClr val="accent1">
                    <a:lumMod val="75000"/>
                  </a:schemeClr>
                </a:solidFill>
              </a:rPr>
              <a:t>include in your assessment rubric</a:t>
            </a:r>
            <a:r>
              <a:rPr lang="en-AU" dirty="0" smtClean="0">
                <a:solidFill>
                  <a:schemeClr val="accent1">
                    <a:lumMod val="75000"/>
                  </a:schemeClr>
                </a:solidFill>
              </a:rPr>
              <a:t>)</a:t>
            </a:r>
          </a:p>
          <a:p>
            <a:pPr marL="624078" indent="-514350">
              <a:buFont typeface="+mj-lt"/>
              <a:buAutoNum type="arabicPeriod"/>
            </a:pPr>
            <a:r>
              <a:rPr lang="en-AU" dirty="0" smtClean="0"/>
              <a:t>Design or choose activities/strategies to present and use the focus language</a:t>
            </a:r>
          </a:p>
          <a:p>
            <a:pPr marL="624078" indent="-514350">
              <a:buFont typeface="+mj-lt"/>
              <a:buAutoNum type="arabicPeriod"/>
            </a:pPr>
            <a:r>
              <a:rPr lang="en-AU" dirty="0" smtClean="0"/>
              <a:t>Evaluate your unit. </a:t>
            </a:r>
            <a:r>
              <a:rPr lang="en-AU" dirty="0" smtClean="0">
                <a:solidFill>
                  <a:schemeClr val="accent1">
                    <a:lumMod val="75000"/>
                  </a:schemeClr>
                </a:solidFill>
              </a:rPr>
              <a:t>(</a:t>
            </a:r>
            <a:r>
              <a:rPr lang="en-AU" sz="2000" i="1" dirty="0" smtClean="0">
                <a:solidFill>
                  <a:schemeClr val="accent1">
                    <a:lumMod val="75000"/>
                  </a:schemeClr>
                </a:solidFill>
              </a:rPr>
              <a:t>What did the learners learn?)</a:t>
            </a:r>
            <a:endParaRPr lang="en-AU" sz="2000" i="1" dirty="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729CA191-ABA6-4204-A15A-EA2BB0487549}" type="slidenum">
              <a:rPr lang="en-AU" smtClean="0"/>
              <a:pPr/>
              <a:t>25</a:t>
            </a:fld>
            <a:endParaRPr lang="en-AU"/>
          </a:p>
        </p:txBody>
      </p:sp>
      <p:sp>
        <p:nvSpPr>
          <p:cNvPr id="3" name="Title 2"/>
          <p:cNvSpPr>
            <a:spLocks noGrp="1"/>
          </p:cNvSpPr>
          <p:nvPr>
            <p:ph type="title"/>
          </p:nvPr>
        </p:nvSpPr>
        <p:spPr/>
        <p:txBody>
          <a:bodyPr>
            <a:normAutofit fontScale="90000"/>
          </a:bodyPr>
          <a:lstStyle/>
          <a:p>
            <a:r>
              <a:rPr lang="en-AU" dirty="0" smtClean="0"/>
              <a:t>5 Steps for planning a ‘language informed’ unit of work</a:t>
            </a:r>
            <a:endParaRPr lang="en-AU" dirty="0"/>
          </a:p>
        </p:txBody>
      </p:sp>
      <p:sp>
        <p:nvSpPr>
          <p:cNvPr id="5" name="Footer Placeholder 4"/>
          <p:cNvSpPr>
            <a:spLocks noGrp="1"/>
          </p:cNvSpPr>
          <p:nvPr>
            <p:ph type="ftr" sz="quarter" idx="11"/>
          </p:nvPr>
        </p:nvSpPr>
        <p:spPr>
          <a:xfrm>
            <a:off x="1714480" y="6407944"/>
            <a:ext cx="6215106" cy="365125"/>
          </a:xfrm>
        </p:spPr>
        <p:txBody>
          <a:bodyPr/>
          <a:lstStyle/>
          <a:p>
            <a:r>
              <a:rPr lang="en-AU" sz="800" dirty="0" smtClean="0"/>
              <a:t>P. Gibbons, 2009, English learners Academic Literacy and Thinking, Heinemann, p.159</a:t>
            </a:r>
            <a:r>
              <a:rPr lang="en-AU" dirty="0" smtClean="0"/>
              <a:t>.</a:t>
            </a:r>
            <a:endParaRPr lang="en-A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571471" y="690564"/>
            <a:ext cx="8391553" cy="5233344"/>
          </a:xfrm>
          <a:prstGeom prst="rect">
            <a:avLst/>
          </a:prstGeom>
          <a:noFill/>
          <a:ln w="9525">
            <a:noFill/>
            <a:miter lim="800000"/>
            <a:headEnd/>
            <a:tailEnd/>
          </a:ln>
          <a:effectLst/>
        </p:spPr>
      </p:pic>
      <p:sp>
        <p:nvSpPr>
          <p:cNvPr id="3" name="TextBox 2"/>
          <p:cNvSpPr txBox="1"/>
          <p:nvPr/>
        </p:nvSpPr>
        <p:spPr>
          <a:xfrm>
            <a:off x="1571604" y="5786454"/>
            <a:ext cx="6429420" cy="307777"/>
          </a:xfrm>
          <a:prstGeom prst="rect">
            <a:avLst/>
          </a:prstGeom>
          <a:noFill/>
        </p:spPr>
        <p:txBody>
          <a:bodyPr wrap="square" rtlCol="0">
            <a:spAutoFit/>
          </a:bodyPr>
          <a:lstStyle/>
          <a:p>
            <a:r>
              <a:rPr lang="en-AU" sz="1400" dirty="0" smtClean="0"/>
              <a:t>UNESCO, 2007, </a:t>
            </a:r>
            <a:r>
              <a:rPr lang="en-AU" sz="1400" i="1" dirty="0" smtClean="0"/>
              <a:t>Promoting literacy in multilingual settings</a:t>
            </a:r>
            <a:r>
              <a:rPr lang="en-AU" sz="1400" dirty="0" smtClean="0"/>
              <a:t>, p.8</a:t>
            </a:r>
            <a:endParaRPr lang="en-AU" sz="1400"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26</a:t>
            </a:fld>
            <a:endParaRPr lang="en-A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Where can I get more information?</a:t>
            </a:r>
            <a:endParaRPr lang="en-AU" dirty="0"/>
          </a:p>
        </p:txBody>
      </p:sp>
      <p:sp>
        <p:nvSpPr>
          <p:cNvPr id="3" name="Content Placeholder 2"/>
          <p:cNvSpPr>
            <a:spLocks noGrp="1"/>
          </p:cNvSpPr>
          <p:nvPr>
            <p:ph idx="1"/>
          </p:nvPr>
        </p:nvSpPr>
        <p:spPr/>
        <p:txBody>
          <a:bodyPr>
            <a:normAutofit/>
          </a:bodyPr>
          <a:lstStyle/>
          <a:p>
            <a:pPr>
              <a:buNone/>
            </a:pPr>
            <a:r>
              <a:rPr lang="en-AU" dirty="0" smtClean="0"/>
              <a:t>NALDIC</a:t>
            </a:r>
          </a:p>
          <a:p>
            <a:r>
              <a:rPr lang="en-AU" sz="1800" dirty="0" smtClean="0">
                <a:hlinkClick r:id="rId2"/>
              </a:rPr>
              <a:t>http://www.naldic.org.uk/</a:t>
            </a:r>
            <a:endParaRPr lang="en-AU" sz="1800" dirty="0" smtClean="0"/>
          </a:p>
          <a:p>
            <a:r>
              <a:rPr lang="en-AU" sz="1800" dirty="0" smtClean="0">
                <a:hlinkClick r:id="rId3"/>
              </a:rPr>
              <a:t>http://www.naldic.org.uk/docs/resources/documents/0610-2002Science.pdf</a:t>
            </a:r>
            <a:endParaRPr lang="en-AU" sz="1800" dirty="0" smtClean="0"/>
          </a:p>
          <a:p>
            <a:r>
              <a:rPr lang="en-AU" sz="1800" dirty="0" smtClean="0">
                <a:hlinkClick r:id="rId4"/>
              </a:rPr>
              <a:t>http://www.naldic.org.uk/docs/resources/documents/ma_eal.pdf</a:t>
            </a:r>
            <a:endParaRPr lang="en-AU" sz="1800" dirty="0" smtClean="0"/>
          </a:p>
          <a:p>
            <a:pPr>
              <a:buNone/>
            </a:pPr>
            <a:r>
              <a:rPr lang="en-AU" dirty="0" smtClean="0"/>
              <a:t>LUAC Materials</a:t>
            </a:r>
          </a:p>
          <a:p>
            <a:r>
              <a:rPr lang="en-AU" sz="1800" dirty="0" smtClean="0">
                <a:hlinkClick r:id="rId5"/>
              </a:rPr>
              <a:t>http://www.det.act.gov.au/teaching_and_learning/literacy_and_numeracy/language_for_understanding_across_the_curriculum_luac</a:t>
            </a:r>
            <a:endParaRPr lang="en-AU" sz="1800" dirty="0" smtClean="0"/>
          </a:p>
          <a:p>
            <a:pPr>
              <a:buNone/>
            </a:pPr>
            <a:r>
              <a:rPr lang="en-AU" dirty="0" smtClean="0"/>
              <a:t>NSW </a:t>
            </a:r>
          </a:p>
          <a:p>
            <a:r>
              <a:rPr lang="en-AU" sz="1800" dirty="0" smtClean="0">
                <a:hlinkClick r:id="rId6"/>
              </a:rPr>
              <a:t>http://www.boardofstudies.nsw.edu.au/syllabus_hsc/pdf_doc/academic-english-support-2009-2012.pdf</a:t>
            </a:r>
            <a:endParaRPr lang="en-AU" sz="1800" dirty="0" smtClean="0"/>
          </a:p>
          <a:p>
            <a:r>
              <a:rPr lang="en-AU" sz="1800" dirty="0" smtClean="0">
                <a:hlinkClick r:id="rId7"/>
              </a:rPr>
              <a:t>http://www.schools.nsw.edu.au/learning/yrk12focusareas/esleducation/clresources.php</a:t>
            </a:r>
            <a:endParaRPr lang="en-AU" sz="1800" dirty="0" smtClean="0"/>
          </a:p>
          <a:p>
            <a:endParaRPr lang="en-AU" sz="2000"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27</a:t>
            </a:fld>
            <a:endParaRPr lang="en-A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AU" sz="2000" dirty="0" smtClean="0"/>
          </a:p>
          <a:p>
            <a:pPr>
              <a:buNone/>
            </a:pPr>
            <a:endParaRPr lang="en-AU" sz="2000" dirty="0" smtClean="0"/>
          </a:p>
          <a:p>
            <a:pPr>
              <a:buNone/>
            </a:pPr>
            <a:endParaRPr lang="en-AU" sz="2000" dirty="0" smtClean="0"/>
          </a:p>
          <a:p>
            <a:pPr>
              <a:buNone/>
            </a:pPr>
            <a:endParaRPr lang="en-AU" sz="2000" dirty="0" smtClean="0"/>
          </a:p>
          <a:p>
            <a:pPr>
              <a:buNone/>
            </a:pPr>
            <a:endParaRPr lang="en-AU" sz="2000" dirty="0" smtClean="0"/>
          </a:p>
          <a:p>
            <a:pPr>
              <a:buNone/>
            </a:pPr>
            <a:endParaRPr lang="en-AU" sz="2000" dirty="0" smtClean="0"/>
          </a:p>
          <a:p>
            <a:pPr>
              <a:buNone/>
            </a:pPr>
            <a:endParaRPr lang="en-AU" sz="2000" dirty="0" smtClean="0"/>
          </a:p>
          <a:p>
            <a:pPr>
              <a:buNone/>
            </a:pPr>
            <a:r>
              <a:rPr lang="en-AU" sz="2000" dirty="0" smtClean="0"/>
              <a:t>Colleen </a:t>
            </a:r>
            <a:r>
              <a:rPr lang="en-AU" sz="2000" dirty="0" err="1" smtClean="0"/>
              <a:t>Combe</a:t>
            </a:r>
            <a:endParaRPr lang="en-AU" sz="2000" dirty="0" smtClean="0"/>
          </a:p>
          <a:p>
            <a:pPr>
              <a:buNone/>
            </a:pPr>
            <a:r>
              <a:rPr lang="en-AU" sz="2000" dirty="0" smtClean="0"/>
              <a:t>Consultant </a:t>
            </a:r>
          </a:p>
          <a:p>
            <a:pPr>
              <a:buNone/>
            </a:pPr>
            <a:r>
              <a:rPr lang="en-AU" sz="2000" dirty="0" smtClean="0"/>
              <a:t>TML Program</a:t>
            </a:r>
          </a:p>
          <a:p>
            <a:pPr>
              <a:buNone/>
            </a:pPr>
            <a:r>
              <a:rPr lang="en-AU" sz="2000" dirty="0" smtClean="0"/>
              <a:t>PH:	8999 3746</a:t>
            </a:r>
          </a:p>
          <a:p>
            <a:pPr>
              <a:buNone/>
            </a:pPr>
            <a:r>
              <a:rPr lang="en-AU" sz="2000" dirty="0" smtClean="0"/>
              <a:t>colleen.combe@nt.gov.au</a:t>
            </a:r>
            <a:endParaRPr lang="en-AU" sz="2000" dirty="0"/>
          </a:p>
        </p:txBody>
      </p:sp>
      <p:sp>
        <p:nvSpPr>
          <p:cNvPr id="3" name="Title 2"/>
          <p:cNvSpPr>
            <a:spLocks noGrp="1"/>
          </p:cNvSpPr>
          <p:nvPr>
            <p:ph type="title"/>
          </p:nvPr>
        </p:nvSpPr>
        <p:spPr/>
        <p:txBody>
          <a:bodyPr/>
          <a:lstStyle/>
          <a:p>
            <a:pPr algn="ctr"/>
            <a:r>
              <a:rPr lang="en-AU" dirty="0" smtClean="0"/>
              <a:t>Contacts</a:t>
            </a:r>
            <a:endParaRPr lang="en-AU"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28</a:t>
            </a:fld>
            <a:endParaRPr lang="en-A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214546" y="530205"/>
            <a:ext cx="4643470" cy="5709748"/>
          </a:xfrm>
          <a:prstGeom prst="rect">
            <a:avLst/>
          </a:prstGeom>
          <a:noFill/>
          <a:ln w="9525">
            <a:noFill/>
            <a:miter lim="800000"/>
            <a:headEnd/>
            <a:tailEnd/>
          </a:ln>
          <a:effectLst/>
        </p:spPr>
      </p:pic>
      <p:sp>
        <p:nvSpPr>
          <p:cNvPr id="6" name="TextBox 5"/>
          <p:cNvSpPr txBox="1"/>
          <p:nvPr/>
        </p:nvSpPr>
        <p:spPr>
          <a:xfrm>
            <a:off x="2500298" y="6072207"/>
            <a:ext cx="5929354" cy="307777"/>
          </a:xfrm>
          <a:prstGeom prst="rect">
            <a:avLst/>
          </a:prstGeom>
          <a:noFill/>
        </p:spPr>
        <p:txBody>
          <a:bodyPr wrap="square" rtlCol="0">
            <a:spAutoFit/>
          </a:bodyPr>
          <a:lstStyle/>
          <a:p>
            <a:r>
              <a:rPr lang="en-AU" sz="1400" dirty="0" smtClean="0"/>
              <a:t>UNESCO, 2007, </a:t>
            </a:r>
            <a:r>
              <a:rPr lang="en-AU" sz="1400" i="1" dirty="0" smtClean="0"/>
              <a:t>Promoting literacy in multilingual settings</a:t>
            </a:r>
            <a:r>
              <a:rPr lang="en-AU" sz="1400" dirty="0" smtClean="0"/>
              <a:t>, p.7</a:t>
            </a:r>
            <a:endParaRPr lang="en-AU" sz="1400"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3</a:t>
            </a:fld>
            <a:endParaRPr lang="en-A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algn="ctr">
              <a:buNone/>
            </a:pPr>
            <a:r>
              <a:rPr lang="en-AU" sz="3200" dirty="0" smtClean="0"/>
              <a:t>How do we support our EAL/D learners?</a:t>
            </a:r>
          </a:p>
          <a:p>
            <a:pPr algn="ctr">
              <a:buNone/>
            </a:pPr>
            <a:endParaRPr lang="en-AU" sz="3200" dirty="0" smtClean="0"/>
          </a:p>
          <a:p>
            <a:pPr algn="ctr">
              <a:buNone/>
            </a:pPr>
            <a:r>
              <a:rPr lang="en-AU" sz="3200" dirty="0" smtClean="0"/>
              <a:t>Questions all teachers need to consider</a:t>
            </a:r>
            <a:endParaRPr lang="en-AU" sz="3200" dirty="0"/>
          </a:p>
        </p:txBody>
      </p:sp>
      <p:sp>
        <p:nvSpPr>
          <p:cNvPr id="5" name="Title 4"/>
          <p:cNvSpPr>
            <a:spLocks noGrp="1"/>
          </p:cNvSpPr>
          <p:nvPr>
            <p:ph type="title"/>
          </p:nvPr>
        </p:nvSpPr>
        <p:spPr/>
        <p:txBody>
          <a:bodyPr/>
          <a:lstStyle/>
          <a:p>
            <a:endParaRPr lang="en-AU"/>
          </a:p>
        </p:txBody>
      </p:sp>
      <p:sp>
        <p:nvSpPr>
          <p:cNvPr id="4" name="Slide Number Placeholder 3"/>
          <p:cNvSpPr>
            <a:spLocks noGrp="1"/>
          </p:cNvSpPr>
          <p:nvPr>
            <p:ph type="sldNum" sz="quarter" idx="12"/>
          </p:nvPr>
        </p:nvSpPr>
        <p:spPr/>
        <p:txBody>
          <a:bodyPr/>
          <a:lstStyle/>
          <a:p>
            <a:fld id="{729CA191-ABA6-4204-A15A-EA2BB0487549}" type="slidenum">
              <a:rPr lang="en-AU" smtClean="0"/>
              <a:pPr/>
              <a:t>4</a:t>
            </a:fld>
            <a:endParaRPr lang="en-A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t>1.</a:t>
            </a:r>
            <a:endParaRPr lang="en-AU" sz="3600" dirty="0"/>
          </a:p>
        </p:txBody>
      </p:sp>
      <p:sp>
        <p:nvSpPr>
          <p:cNvPr id="3" name="Content Placeholder 2"/>
          <p:cNvSpPr>
            <a:spLocks noGrp="1"/>
          </p:cNvSpPr>
          <p:nvPr>
            <p:ph idx="1"/>
          </p:nvPr>
        </p:nvSpPr>
        <p:spPr/>
        <p:txBody>
          <a:bodyPr/>
          <a:lstStyle/>
          <a:p>
            <a:endParaRPr lang="en-AU" dirty="0" smtClean="0"/>
          </a:p>
          <a:p>
            <a:r>
              <a:rPr lang="en-AU" sz="3600" dirty="0" smtClean="0"/>
              <a:t>What are the basic essential skills, knowledge and understandings that learners need in order for them to progress successfully?</a:t>
            </a:r>
          </a:p>
          <a:p>
            <a:endParaRPr lang="en-AU"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5</a:t>
            </a:fld>
            <a:endParaRPr lang="en-A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AU" dirty="0" smtClean="0"/>
              <a:t>Think about your teaching area. </a:t>
            </a:r>
          </a:p>
          <a:p>
            <a:pPr>
              <a:buNone/>
            </a:pPr>
            <a:endParaRPr lang="en-AU" dirty="0" smtClean="0"/>
          </a:p>
          <a:p>
            <a:r>
              <a:rPr lang="en-AU" dirty="0" smtClean="0"/>
              <a:t>What age are your learners?</a:t>
            </a:r>
          </a:p>
          <a:p>
            <a:r>
              <a:rPr lang="en-AU" dirty="0" smtClean="0"/>
              <a:t>What are the basic , essential  skills , knowledge and understandings that your learners need?</a:t>
            </a:r>
          </a:p>
          <a:p>
            <a:r>
              <a:rPr lang="en-AU" dirty="0" smtClean="0"/>
              <a:t>Where do you obtain information about this? </a:t>
            </a:r>
          </a:p>
          <a:p>
            <a:pPr>
              <a:buNone/>
            </a:pPr>
            <a:endParaRPr lang="en-AU" dirty="0" smtClean="0"/>
          </a:p>
          <a:p>
            <a:endParaRPr lang="en-AU" dirty="0" smtClean="0"/>
          </a:p>
          <a:p>
            <a:endParaRPr lang="en-AU" dirty="0"/>
          </a:p>
        </p:txBody>
      </p:sp>
      <p:sp>
        <p:nvSpPr>
          <p:cNvPr id="3" name="Title 2"/>
          <p:cNvSpPr>
            <a:spLocks noGrp="1"/>
          </p:cNvSpPr>
          <p:nvPr>
            <p:ph type="title"/>
          </p:nvPr>
        </p:nvSpPr>
        <p:spPr/>
        <p:txBody>
          <a:bodyPr>
            <a:normAutofit/>
          </a:bodyPr>
          <a:lstStyle/>
          <a:p>
            <a:pPr algn="ctr"/>
            <a:r>
              <a:rPr lang="en-AU" dirty="0" smtClean="0"/>
              <a:t>Content</a:t>
            </a:r>
            <a:endParaRPr lang="en-AU"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6</a:t>
            </a:fld>
            <a:endParaRPr lang="en-A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Cummins: BICS</a:t>
            </a:r>
            <a:endParaRPr lang="en-AU" dirty="0"/>
          </a:p>
        </p:txBody>
      </p:sp>
      <p:sp>
        <p:nvSpPr>
          <p:cNvPr id="3" name="Content Placeholder 2"/>
          <p:cNvSpPr>
            <a:spLocks noGrp="1"/>
          </p:cNvSpPr>
          <p:nvPr>
            <p:ph idx="1"/>
          </p:nvPr>
        </p:nvSpPr>
        <p:spPr/>
        <p:txBody>
          <a:bodyPr>
            <a:normAutofit/>
          </a:bodyPr>
          <a:lstStyle/>
          <a:p>
            <a:r>
              <a:rPr lang="en-AU" sz="3200" dirty="0" smtClean="0"/>
              <a:t>Basic Interpersonal Communication Skills</a:t>
            </a:r>
          </a:p>
          <a:p>
            <a:r>
              <a:rPr lang="en-AU" sz="3200" dirty="0" smtClean="0"/>
              <a:t>The language necessary for day to day living including conversations with friends and informal interactions</a:t>
            </a:r>
          </a:p>
          <a:p>
            <a:r>
              <a:rPr lang="en-AU" sz="3200" dirty="0" smtClean="0"/>
              <a:t>2 years</a:t>
            </a:r>
            <a:r>
              <a:rPr lang="en-AU" sz="3000" dirty="0" smtClean="0"/>
              <a:t/>
            </a:r>
            <a:br>
              <a:rPr lang="en-AU" sz="3000" dirty="0" smtClean="0"/>
            </a:br>
            <a:endParaRPr lang="en-AU" sz="3000" dirty="0" smtClean="0"/>
          </a:p>
          <a:p>
            <a:pPr>
              <a:buNone/>
            </a:pPr>
            <a:endParaRPr lang="en-AU" sz="3000" dirty="0" smtClean="0"/>
          </a:p>
          <a:p>
            <a:endParaRPr lang="en-AU" dirty="0" smtClean="0"/>
          </a:p>
          <a:p>
            <a:pPr>
              <a:buNone/>
            </a:pPr>
            <a:endParaRPr lang="en-AU" dirty="0" smtClean="0"/>
          </a:p>
          <a:p>
            <a:endParaRPr lang="en-AU"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7</a:t>
            </a:fld>
            <a:endParaRPr lang="en-A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sz="3200" dirty="0" smtClean="0"/>
              <a:t>Cognitive Academic Language Proficiency</a:t>
            </a:r>
          </a:p>
          <a:p>
            <a:r>
              <a:rPr lang="en-AU" sz="3200" dirty="0" smtClean="0"/>
              <a:t>The language necessary to understand and discuss content in the classroom</a:t>
            </a:r>
          </a:p>
          <a:p>
            <a:r>
              <a:rPr lang="en-AU" sz="3200" dirty="0" smtClean="0"/>
              <a:t>Cognitively demanding </a:t>
            </a:r>
          </a:p>
          <a:p>
            <a:pPr lvl="1">
              <a:buNone/>
            </a:pPr>
            <a:r>
              <a:rPr lang="en-AU" sz="2800" dirty="0" smtClean="0"/>
              <a:t>–deals with abstract concepts, </a:t>
            </a:r>
          </a:p>
          <a:p>
            <a:pPr lvl="1">
              <a:buFontTx/>
              <a:buChar char="-"/>
            </a:pPr>
            <a:r>
              <a:rPr lang="en-AU" sz="2800" dirty="0" smtClean="0"/>
              <a:t>has specialised vocabulary </a:t>
            </a:r>
          </a:p>
          <a:p>
            <a:pPr lvl="1">
              <a:buFontTx/>
              <a:buChar char="-"/>
            </a:pPr>
            <a:r>
              <a:rPr lang="en-AU" sz="2800" dirty="0" smtClean="0"/>
              <a:t>uses more complex language</a:t>
            </a:r>
          </a:p>
          <a:p>
            <a:r>
              <a:rPr lang="en-AU" sz="3200" dirty="0" smtClean="0"/>
              <a:t>5 – 7 years</a:t>
            </a:r>
            <a:endParaRPr lang="en-AU" sz="3200" dirty="0"/>
          </a:p>
        </p:txBody>
      </p:sp>
      <p:sp>
        <p:nvSpPr>
          <p:cNvPr id="3" name="Title 2"/>
          <p:cNvSpPr>
            <a:spLocks noGrp="1"/>
          </p:cNvSpPr>
          <p:nvPr>
            <p:ph type="title"/>
          </p:nvPr>
        </p:nvSpPr>
        <p:spPr/>
        <p:txBody>
          <a:bodyPr/>
          <a:lstStyle/>
          <a:p>
            <a:r>
              <a:rPr lang="en-AU" dirty="0" smtClean="0"/>
              <a:t>Cummins: CALP</a:t>
            </a:r>
            <a:endParaRPr lang="en-AU" dirty="0"/>
          </a:p>
        </p:txBody>
      </p:sp>
      <p:sp>
        <p:nvSpPr>
          <p:cNvPr id="4" name="Slide Number Placeholder 3"/>
          <p:cNvSpPr>
            <a:spLocks noGrp="1"/>
          </p:cNvSpPr>
          <p:nvPr>
            <p:ph type="sldNum" sz="quarter" idx="12"/>
          </p:nvPr>
        </p:nvSpPr>
        <p:spPr/>
        <p:txBody>
          <a:bodyPr/>
          <a:lstStyle/>
          <a:p>
            <a:fld id="{729CA191-ABA6-4204-A15A-EA2BB0487549}" type="slidenum">
              <a:rPr lang="en-AU" smtClean="0"/>
              <a:pPr/>
              <a:t>8</a:t>
            </a:fld>
            <a:endParaRPr lang="en-A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14282" y="928670"/>
          <a:ext cx="8715436" cy="5303520"/>
        </p:xfrm>
        <a:graphic>
          <a:graphicData uri="http://schemas.openxmlformats.org/drawingml/2006/table">
            <a:tbl>
              <a:tblPr firstRow="1" bandRow="1">
                <a:tableStyleId>{5C22544A-7EE6-4342-B048-85BDC9FD1C3A}</a:tableStyleId>
              </a:tblPr>
              <a:tblGrid>
                <a:gridCol w="1329473"/>
                <a:gridCol w="3249824"/>
                <a:gridCol w="2993131"/>
                <a:gridCol w="1143008"/>
              </a:tblGrid>
              <a:tr h="370840">
                <a:tc>
                  <a:txBody>
                    <a:bodyPr/>
                    <a:lstStyle/>
                    <a:p>
                      <a:pPr algn="ctr"/>
                      <a:endParaRPr lang="en-AU" dirty="0">
                        <a:solidFill>
                          <a:schemeClr val="tx1"/>
                        </a:solidFill>
                      </a:endParaRPr>
                    </a:p>
                  </a:txBody>
                  <a:tcPr/>
                </a:tc>
                <a:tc gridSpan="2">
                  <a:txBody>
                    <a:bodyPr/>
                    <a:lstStyle/>
                    <a:p>
                      <a:pPr algn="ctr"/>
                      <a:endParaRPr lang="en-AU" dirty="0" smtClean="0">
                        <a:solidFill>
                          <a:schemeClr val="tx1"/>
                        </a:solidFill>
                      </a:endParaRPr>
                    </a:p>
                    <a:p>
                      <a:pPr algn="ctr"/>
                      <a:r>
                        <a:rPr lang="en-AU" dirty="0" smtClean="0">
                          <a:solidFill>
                            <a:schemeClr val="tx1"/>
                          </a:solidFill>
                        </a:rPr>
                        <a:t>Cognitively undemanding</a:t>
                      </a:r>
                    </a:p>
                    <a:p>
                      <a:pPr algn="ctr"/>
                      <a:endParaRPr lang="en-AU" dirty="0">
                        <a:solidFill>
                          <a:schemeClr val="tx1"/>
                        </a:solidFill>
                      </a:endParaRPr>
                    </a:p>
                  </a:txBody>
                  <a:tcPr/>
                </a:tc>
                <a:tc hMerge="1">
                  <a:txBody>
                    <a:bodyPr/>
                    <a:lstStyle/>
                    <a:p>
                      <a:endParaRPr lang="en-AU" dirty="0"/>
                    </a:p>
                  </a:txBody>
                  <a:tcPr/>
                </a:tc>
                <a:tc>
                  <a:txBody>
                    <a:bodyPr/>
                    <a:lstStyle/>
                    <a:p>
                      <a:pPr algn="ctr"/>
                      <a:endParaRPr lang="en-AU" dirty="0">
                        <a:solidFill>
                          <a:schemeClr val="tx1"/>
                        </a:solidFill>
                      </a:endParaRPr>
                    </a:p>
                  </a:txBody>
                  <a:tcPr/>
                </a:tc>
              </a:tr>
              <a:tr h="370840">
                <a:tc>
                  <a:txBody>
                    <a:bodyPr/>
                    <a:lstStyle/>
                    <a:p>
                      <a:endParaRPr lang="en-AU" sz="1800" b="1" dirty="0" smtClean="0"/>
                    </a:p>
                    <a:p>
                      <a:endParaRPr lang="en-AU" sz="1800" b="1" dirty="0" smtClean="0"/>
                    </a:p>
                    <a:p>
                      <a:endParaRPr lang="en-AU" sz="1800" b="1" dirty="0" smtClean="0"/>
                    </a:p>
                    <a:p>
                      <a:endParaRPr lang="en-AU" sz="1800" b="1" dirty="0" smtClean="0"/>
                    </a:p>
                    <a:p>
                      <a:endParaRPr lang="en-AU" sz="1800" b="1" dirty="0" smtClean="0"/>
                    </a:p>
                    <a:p>
                      <a:r>
                        <a:rPr lang="en-AU" sz="1800" b="1" dirty="0" smtClean="0"/>
                        <a:t>Context </a:t>
                      </a:r>
                      <a:endParaRPr lang="en-AU" i="1" dirty="0"/>
                    </a:p>
                  </a:txBody>
                  <a:tcPr/>
                </a:tc>
                <a:tc>
                  <a:txBody>
                    <a:bodyPr/>
                    <a:lstStyle/>
                    <a:p>
                      <a:pPr>
                        <a:buFont typeface="Wingdings" pitchFamily="2" charset="2"/>
                        <a:buChar char="v"/>
                      </a:pPr>
                      <a:endParaRPr lang="en-AU" i="1" dirty="0" smtClean="0"/>
                    </a:p>
                    <a:p>
                      <a:pPr>
                        <a:buFont typeface="Wingdings" pitchFamily="2" charset="2"/>
                        <a:buChar char="v"/>
                      </a:pPr>
                      <a:r>
                        <a:rPr lang="en-AU" i="1" dirty="0" smtClean="0"/>
                        <a:t>Talking with friends</a:t>
                      </a:r>
                    </a:p>
                    <a:p>
                      <a:pPr>
                        <a:buFont typeface="Wingdings" pitchFamily="2" charset="2"/>
                        <a:buChar char="v"/>
                      </a:pPr>
                      <a:r>
                        <a:rPr lang="en-AU" i="1" dirty="0" smtClean="0"/>
                        <a:t>Absence excuses</a:t>
                      </a:r>
                    </a:p>
                    <a:p>
                      <a:pPr>
                        <a:buFont typeface="Wingdings" pitchFamily="2" charset="2"/>
                        <a:buChar char="v"/>
                      </a:pPr>
                      <a:r>
                        <a:rPr lang="en-AU" i="1" dirty="0" smtClean="0"/>
                        <a:t>Buying lunch</a:t>
                      </a:r>
                    </a:p>
                    <a:p>
                      <a:pPr>
                        <a:buFont typeface="Wingdings" pitchFamily="2" charset="2"/>
                        <a:buChar char="v"/>
                      </a:pPr>
                      <a:r>
                        <a:rPr lang="en-AU" i="1" dirty="0" smtClean="0"/>
                        <a:t>Art, music classes</a:t>
                      </a:r>
                    </a:p>
                    <a:p>
                      <a:pPr>
                        <a:buFont typeface="Wingdings" pitchFamily="2" charset="2"/>
                        <a:buNone/>
                      </a:pPr>
                      <a:endParaRPr lang="en-AU" i="1" dirty="0"/>
                    </a:p>
                  </a:txBody>
                  <a:tcPr/>
                </a:tc>
                <a:tc>
                  <a:txBody>
                    <a:bodyPr/>
                    <a:lstStyle/>
                    <a:p>
                      <a:endParaRPr lang="en-AU" dirty="0" smtClean="0"/>
                    </a:p>
                    <a:p>
                      <a:pPr lvl="1">
                        <a:buFont typeface="Wingdings" pitchFamily="2" charset="2"/>
                        <a:buChar char="Ø"/>
                      </a:pPr>
                      <a:r>
                        <a:rPr lang="en-AU" dirty="0" smtClean="0"/>
                        <a:t>Telephone</a:t>
                      </a:r>
                      <a:endParaRPr lang="en-AU" sz="1600" dirty="0" smtClean="0"/>
                    </a:p>
                    <a:p>
                      <a:pPr lvl="1">
                        <a:buFont typeface="Wingdings" pitchFamily="2" charset="2"/>
                        <a:buChar char="Ø"/>
                      </a:pPr>
                      <a:r>
                        <a:rPr lang="en-AU" dirty="0" smtClean="0"/>
                        <a:t>Notes</a:t>
                      </a:r>
                      <a:r>
                        <a:rPr lang="en-AU" baseline="0" dirty="0" smtClean="0"/>
                        <a:t> from friends</a:t>
                      </a:r>
                    </a:p>
                    <a:p>
                      <a:pPr lvl="1">
                        <a:buFont typeface="Wingdings" pitchFamily="2" charset="2"/>
                        <a:buChar char="Ø"/>
                      </a:pPr>
                      <a:r>
                        <a:rPr lang="en-AU" baseline="0" dirty="0" smtClean="0"/>
                        <a:t>Writing instructions</a:t>
                      </a:r>
                    </a:p>
                    <a:p>
                      <a:pPr>
                        <a:buFont typeface="Wingdings" pitchFamily="2" charset="2"/>
                        <a:buChar char="Ø"/>
                      </a:pPr>
                      <a:endParaRPr lang="en-AU" dirty="0"/>
                    </a:p>
                  </a:txBody>
                  <a:tcPr/>
                </a:tc>
                <a:tc>
                  <a:txBody>
                    <a:bodyPr/>
                    <a:lstStyle/>
                    <a:p>
                      <a:endParaRPr lang="en-AU" sz="1800" b="1" dirty="0" smtClean="0"/>
                    </a:p>
                    <a:p>
                      <a:endParaRPr lang="en-AU" sz="1800" b="1" dirty="0" smtClean="0"/>
                    </a:p>
                    <a:p>
                      <a:endParaRPr lang="en-AU" sz="1800" b="1" dirty="0" smtClean="0"/>
                    </a:p>
                    <a:p>
                      <a:endParaRPr lang="en-AU" sz="1800" b="1" dirty="0" smtClean="0"/>
                    </a:p>
                    <a:p>
                      <a:endParaRPr lang="en-AU" sz="1800" b="1" dirty="0" smtClean="0"/>
                    </a:p>
                    <a:p>
                      <a:r>
                        <a:rPr lang="en-AU" sz="1800" b="1" dirty="0" smtClean="0"/>
                        <a:t>Context </a:t>
                      </a:r>
                      <a:endParaRPr lang="en-AU" dirty="0"/>
                    </a:p>
                  </a:txBody>
                  <a:tcPr/>
                </a:tc>
              </a:tr>
              <a:tr h="370840">
                <a:tc>
                  <a:txBody>
                    <a:bodyPr/>
                    <a:lstStyle/>
                    <a:p>
                      <a:r>
                        <a:rPr lang="en-AU" sz="1600" b="1" dirty="0" smtClean="0"/>
                        <a:t>Embedded</a:t>
                      </a:r>
                      <a:endParaRPr lang="en-AU" sz="1600" b="1" dirty="0"/>
                    </a:p>
                  </a:txBody>
                  <a:tcPr/>
                </a:tc>
                <a:tc>
                  <a:txBody>
                    <a:bodyPr/>
                    <a:lstStyle/>
                    <a:p>
                      <a:pPr>
                        <a:buFont typeface="Wingdings" pitchFamily="2" charset="2"/>
                        <a:buChar char="v"/>
                      </a:pPr>
                      <a:endParaRPr lang="en-AU" dirty="0" smtClean="0"/>
                    </a:p>
                    <a:p>
                      <a:pPr>
                        <a:buFont typeface="Wingdings" pitchFamily="2" charset="2"/>
                        <a:buChar char="v"/>
                      </a:pPr>
                      <a:r>
                        <a:rPr lang="en-AU" dirty="0" smtClean="0"/>
                        <a:t>Demonstrations</a:t>
                      </a:r>
                    </a:p>
                    <a:p>
                      <a:pPr>
                        <a:buFont typeface="Wingdings" pitchFamily="2" charset="2"/>
                        <a:buChar char="v"/>
                      </a:pPr>
                      <a:r>
                        <a:rPr lang="en-AU" dirty="0" smtClean="0"/>
                        <a:t>Audio visual lessons</a:t>
                      </a:r>
                    </a:p>
                    <a:p>
                      <a:pPr>
                        <a:buFont typeface="Wingdings" pitchFamily="2" charset="2"/>
                        <a:buChar char="v"/>
                      </a:pPr>
                      <a:r>
                        <a:rPr lang="en-AU" dirty="0" smtClean="0"/>
                        <a:t>Science experiments</a:t>
                      </a:r>
                    </a:p>
                    <a:p>
                      <a:pPr>
                        <a:buFont typeface="Wingdings" pitchFamily="2" charset="2"/>
                        <a:buChar char="v"/>
                      </a:pPr>
                      <a:r>
                        <a:rPr lang="en-AU" dirty="0" smtClean="0"/>
                        <a:t>Basic Maths </a:t>
                      </a:r>
                      <a:r>
                        <a:rPr lang="en-AU" sz="1600" dirty="0" smtClean="0"/>
                        <a:t>computations</a:t>
                      </a:r>
                      <a:endParaRPr lang="en-AU" sz="1600" dirty="0"/>
                    </a:p>
                  </a:txBody>
                  <a:tcPr/>
                </a:tc>
                <a:tc>
                  <a:txBody>
                    <a:bodyPr/>
                    <a:lstStyle/>
                    <a:p>
                      <a:endParaRPr lang="en-AU" dirty="0" smtClean="0"/>
                    </a:p>
                    <a:p>
                      <a:pPr lvl="1" algn="l">
                        <a:buFont typeface="Wingdings" pitchFamily="2" charset="2"/>
                        <a:buChar char="Ø"/>
                      </a:pPr>
                      <a:r>
                        <a:rPr lang="en-AU" i="1" dirty="0" smtClean="0"/>
                        <a:t>Standardized tests</a:t>
                      </a:r>
                    </a:p>
                    <a:p>
                      <a:pPr lvl="1" algn="l">
                        <a:buFont typeface="Wingdings" pitchFamily="2" charset="2"/>
                        <a:buChar char="Ø"/>
                      </a:pPr>
                      <a:r>
                        <a:rPr lang="en-AU" i="1" dirty="0" smtClean="0"/>
                        <a:t>Reading/writing</a:t>
                      </a:r>
                    </a:p>
                    <a:p>
                      <a:pPr lvl="1" algn="l">
                        <a:buFont typeface="Wingdings" pitchFamily="2" charset="2"/>
                        <a:buChar char="Ø"/>
                      </a:pPr>
                      <a:r>
                        <a:rPr lang="en-AU" i="1" dirty="0" smtClean="0"/>
                        <a:t>Maths</a:t>
                      </a:r>
                      <a:r>
                        <a:rPr lang="en-AU" i="1" baseline="0" dirty="0" smtClean="0"/>
                        <a:t> concepts</a:t>
                      </a:r>
                    </a:p>
                    <a:p>
                      <a:pPr lvl="1" algn="l">
                        <a:buFont typeface="Wingdings" pitchFamily="2" charset="2"/>
                        <a:buChar char="Ø"/>
                      </a:pPr>
                      <a:r>
                        <a:rPr lang="en-AU" i="1" baseline="0" dirty="0" smtClean="0"/>
                        <a:t>Most classes</a:t>
                      </a:r>
                      <a:br>
                        <a:rPr lang="en-AU" i="1" baseline="0" dirty="0" smtClean="0"/>
                      </a:br>
                      <a:endParaRPr lang="en-AU" i="1" dirty="0"/>
                    </a:p>
                  </a:txBody>
                  <a:tcPr/>
                </a:tc>
                <a:tc>
                  <a:txBody>
                    <a:bodyPr/>
                    <a:lstStyle/>
                    <a:p>
                      <a:r>
                        <a:rPr lang="en-AU" sz="1600" b="1" dirty="0" smtClean="0"/>
                        <a:t>Reduced</a:t>
                      </a:r>
                      <a:endParaRPr lang="en-AU" sz="1600" b="1" dirty="0"/>
                    </a:p>
                  </a:txBody>
                  <a:tcPr/>
                </a:tc>
              </a:tr>
              <a:tr h="370840">
                <a:tc>
                  <a:txBody>
                    <a:bodyPr/>
                    <a:lstStyle/>
                    <a:p>
                      <a:pPr algn="ctr"/>
                      <a:endParaRPr lang="en-AU" b="1" dirty="0"/>
                    </a:p>
                  </a:txBody>
                  <a:tcPr/>
                </a:tc>
                <a:tc gridSpan="2">
                  <a:txBody>
                    <a:bodyPr/>
                    <a:lstStyle/>
                    <a:p>
                      <a:pPr algn="ctr"/>
                      <a:endParaRPr lang="en-AU" b="1" dirty="0" smtClean="0"/>
                    </a:p>
                    <a:p>
                      <a:pPr algn="ctr"/>
                      <a:r>
                        <a:rPr lang="en-AU" b="1" dirty="0" smtClean="0"/>
                        <a:t>Cognitively demanding</a:t>
                      </a:r>
                    </a:p>
                    <a:p>
                      <a:pPr algn="ctr"/>
                      <a:endParaRPr lang="en-AU" b="1" dirty="0"/>
                    </a:p>
                  </a:txBody>
                  <a:tcPr/>
                </a:tc>
                <a:tc hMerge="1">
                  <a:txBody>
                    <a:bodyPr/>
                    <a:lstStyle/>
                    <a:p>
                      <a:endParaRPr lang="en-AU" dirty="0"/>
                    </a:p>
                  </a:txBody>
                  <a:tcPr/>
                </a:tc>
                <a:tc>
                  <a:txBody>
                    <a:bodyPr/>
                    <a:lstStyle/>
                    <a:p>
                      <a:pPr algn="ctr"/>
                      <a:endParaRPr lang="en-AU" b="1" dirty="0"/>
                    </a:p>
                  </a:txBody>
                  <a:tcPr/>
                </a:tc>
              </a:tr>
            </a:tbl>
          </a:graphicData>
        </a:graphic>
      </p:graphicFrame>
      <p:cxnSp>
        <p:nvCxnSpPr>
          <p:cNvPr id="14" name="Straight Arrow Connector 13"/>
          <p:cNvCxnSpPr/>
          <p:nvPr/>
        </p:nvCxnSpPr>
        <p:spPr>
          <a:xfrm rot="5400000" flipH="1" flipV="1">
            <a:off x="3929852" y="2713826"/>
            <a:ext cx="171451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rot="5400000">
            <a:off x="4037009" y="4392619"/>
            <a:ext cx="150019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rot="5400000" flipH="1" flipV="1">
            <a:off x="4715670" y="3642520"/>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a:off x="1785918" y="3571876"/>
            <a:ext cx="300039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4714876" y="3571876"/>
            <a:ext cx="278608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 name="Slide Number Placeholder 7"/>
          <p:cNvSpPr>
            <a:spLocks noGrp="1"/>
          </p:cNvSpPr>
          <p:nvPr>
            <p:ph type="sldNum" sz="quarter" idx="12"/>
          </p:nvPr>
        </p:nvSpPr>
        <p:spPr/>
        <p:txBody>
          <a:bodyPr/>
          <a:lstStyle/>
          <a:p>
            <a:fld id="{729CA191-ABA6-4204-A15A-EA2BB0487549}" type="slidenum">
              <a:rPr lang="en-AU" smtClean="0"/>
              <a:pPr/>
              <a:t>9</a:t>
            </a:fld>
            <a:endParaRPr lang="en-A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478</TotalTime>
  <Words>1162</Words>
  <Application>Microsoft Office PowerPoint</Application>
  <PresentationFormat>On-screen Show (4:3)</PresentationFormat>
  <Paragraphs>242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Planning  for  high-challenge,  high support classrooms</vt:lpstr>
      <vt:lpstr>Slide 2</vt:lpstr>
      <vt:lpstr>Slide 3</vt:lpstr>
      <vt:lpstr>Slide 4</vt:lpstr>
      <vt:lpstr>1.</vt:lpstr>
      <vt:lpstr>Content</vt:lpstr>
      <vt:lpstr>Cummins: BICS</vt:lpstr>
      <vt:lpstr>Cummins: CALP</vt:lpstr>
      <vt:lpstr>Slide 9</vt:lpstr>
      <vt:lpstr>Cummins</vt:lpstr>
      <vt:lpstr>2.</vt:lpstr>
      <vt:lpstr>Language use</vt:lpstr>
      <vt:lpstr>What is the content knowledge?</vt:lpstr>
      <vt:lpstr>Science How does change affect the properties of materials? </vt:lpstr>
      <vt:lpstr>Science as Inquiry Learners demonstrating solid evidence of ....</vt:lpstr>
      <vt:lpstr>3.</vt:lpstr>
      <vt:lpstr>4.</vt:lpstr>
      <vt:lpstr>ESL Methodology and Strategies</vt:lpstr>
      <vt:lpstr> </vt:lpstr>
      <vt:lpstr>Slide 20</vt:lpstr>
      <vt:lpstr>5.</vt:lpstr>
      <vt:lpstr>ESL Target Setting</vt:lpstr>
      <vt:lpstr>Slide 23</vt:lpstr>
      <vt:lpstr>Slide 24</vt:lpstr>
      <vt:lpstr>5 Steps for planning a ‘language informed’ unit of work</vt:lpstr>
      <vt:lpstr>Slide 26</vt:lpstr>
      <vt:lpstr>Where can I get more information?</vt:lpstr>
      <vt:lpstr>Contacts</vt:lpstr>
    </vt:vector>
  </TitlesOfParts>
  <Company>DEET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for high-challenge, high support classrooms</dc:title>
  <dc:creator>colleen.combe</dc:creator>
  <cp:lastModifiedBy>colleen.combe</cp:lastModifiedBy>
  <cp:revision>55</cp:revision>
  <dcterms:created xsi:type="dcterms:W3CDTF">2010-02-24T04:38:49Z</dcterms:created>
  <dcterms:modified xsi:type="dcterms:W3CDTF">2010-03-10T00:54:02Z</dcterms:modified>
</cp:coreProperties>
</file>